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9" r:id="rId3"/>
    <p:sldId id="262" r:id="rId4"/>
    <p:sldId id="268" r:id="rId5"/>
    <p:sldId id="261" r:id="rId6"/>
    <p:sldId id="260" r:id="rId7"/>
    <p:sldId id="265" r:id="rId8"/>
    <p:sldId id="269" r:id="rId9"/>
    <p:sldId id="266" r:id="rId10"/>
    <p:sldId id="267" r:id="rId11"/>
    <p:sldId id="258" r:id="rId1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8515"/>
    <a:srgbClr val="00416F"/>
    <a:srgbClr val="FFFFCC"/>
    <a:srgbClr val="FFFFFF"/>
    <a:srgbClr val="E9B217"/>
    <a:srgbClr val="F1CF6F"/>
    <a:srgbClr val="A7B44A"/>
    <a:srgbClr val="D58B47"/>
    <a:srgbClr val="C27834"/>
    <a:srgbClr val="80835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E3FDE45-AF77-4B5C-9715-49D594BDF05E}" styleName="淺色樣式 1 - 輔色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8799B23B-EC83-4686-B30A-512413B5E67A}" styleName="淺色樣式 3 - 輔色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1EBBBCC-DAD2-459C-BE2E-F6DE35CF9A28}" styleName="深色樣式 2 - 輔色 3/輔色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樣式 2 - 輔色 1/輔色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淺色樣式 3 - 輔色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30" d="100"/>
          <a:sy n="130" d="100"/>
        </p:scale>
        <p:origin x="487" y="7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4" d="100"/>
          <a:sy n="74" d="100"/>
        </p:scale>
        <p:origin x="2706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4D3886-58EF-477D-86C4-500A94CE8D7A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ED8864-4B7B-4FEB-8081-76B9F09E6940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651224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284FAB-D274-4E4E-8B4F-7B0E7C17AB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057091"/>
            <a:ext cx="9144000" cy="1452872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67A8F65F-B083-4002-AEE7-22E9907E260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2113F79A-F0B5-4FD6-A0C1-90453AB27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C4FF-4B33-41B8-A627-C2368AFE6807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AA308645-DD77-4D3F-AE69-56F62D470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9C09672-DC74-4E0D-96DE-8AD5C183E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2C3-CFF3-4816-B77B-18BF221825B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A666067E-7FE8-4931-AB8B-3E748DDFA97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968" y="91599"/>
            <a:ext cx="1281421" cy="1356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48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962431F0-59E3-4688-8126-575E4FB79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932" y="136525"/>
            <a:ext cx="10515600" cy="65191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FADDADC-9908-4E8B-9CD0-DDFEB45C0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4984"/>
            <a:ext cx="10515600" cy="5161979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zh-TW" altLang="en-US" dirty="0"/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9E861185-0769-49D7-9E23-261B630A4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C4FF-4B33-41B8-A627-C2368AFE6807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1DA8439-3FCA-4075-9F93-2D508CB2C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ABFEF89-486E-480F-B459-36FA47EE35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2C3-CFF3-4816-B77B-18BF221825B9}" type="slidenum">
              <a:rPr lang="zh-TW" altLang="en-US" smtClean="0"/>
              <a:t>‹#›</a:t>
            </a:fld>
            <a:endParaRPr lang="zh-TW" altLang="en-US"/>
          </a:p>
        </p:txBody>
      </p:sp>
      <p:pic>
        <p:nvPicPr>
          <p:cNvPr id="13" name="圖片 12">
            <a:extLst>
              <a:ext uri="{FF2B5EF4-FFF2-40B4-BE49-F238E27FC236}">
                <a16:creationId xmlns:a16="http://schemas.microsoft.com/office/drawing/2014/main" id="{BEC31A14-07D9-4313-AA65-A31F30F0E7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139" y="112381"/>
            <a:ext cx="914122" cy="759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16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CD5BF7E-25BC-4CE7-B8FF-5BDBAA2D5E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C4FF-4B33-41B8-A627-C2368AFE6807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EDB1CA40-6F46-49FB-A1E2-FF9D78056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2598939-E422-451A-9880-B544B554A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2C3-CFF3-4816-B77B-18BF221825B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8" name="標題 1">
            <a:extLst>
              <a:ext uri="{FF2B5EF4-FFF2-40B4-BE49-F238E27FC236}">
                <a16:creationId xmlns:a16="http://schemas.microsoft.com/office/drawing/2014/main" id="{C0C7D5F1-9F5A-4BB5-ACA4-6E8F1B431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932" y="136525"/>
            <a:ext cx="10515600" cy="651911"/>
          </a:xfrm>
        </p:spPr>
        <p:txBody>
          <a:bodyPr/>
          <a:lstStyle/>
          <a:p>
            <a:r>
              <a:rPr lang="zh-TW" altLang="en-US" dirty="0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264737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結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BB332AB9-9DD2-41C7-ABBB-8512F23EF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C4FF-4B33-41B8-A627-C2368AFE6807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72F7B945-FAA7-4DCC-9EF5-145FADF721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E4CC0919-98C6-4731-B026-507C53558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2C3-CFF3-4816-B77B-18BF221825B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43" name="標題 1">
            <a:extLst>
              <a:ext uri="{FF2B5EF4-FFF2-40B4-BE49-F238E27FC236}">
                <a16:creationId xmlns:a16="http://schemas.microsoft.com/office/drawing/2014/main" id="{BD970F1C-3287-4893-A21C-0052849E8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9391" y="4190952"/>
            <a:ext cx="6331159" cy="651911"/>
          </a:xfrm>
        </p:spPr>
        <p:txBody>
          <a:bodyPr>
            <a:noAutofit/>
          </a:bodyPr>
          <a:lstStyle>
            <a:lvl1pPr>
              <a:defRPr sz="4000"/>
            </a:lvl1pPr>
          </a:lstStyle>
          <a:p>
            <a:r>
              <a:rPr lang="zh-TW" altLang="en-US"/>
              <a:t>按一下以編輯母片標題樣式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4771031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空白含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2930874-6FCE-44FB-8808-9F6662A20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C4FF-4B33-41B8-A627-C2368AFE6807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6C915F6-EFE6-41ED-A15A-94052140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49447A4-9D13-4683-AE70-8F7BBB86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2C3-CFF3-4816-B77B-18BF221825B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9B63CEE-1D74-49C5-878C-1DFDFF88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932" y="136525"/>
            <a:ext cx="10515600" cy="65191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3920108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分頁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E2930874-6FCE-44FB-8808-9F6662A20E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C4FF-4B33-41B8-A627-C2368AFE6807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6C915F6-EFE6-41ED-A15A-9405214051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E49447A4-9D13-4683-AE70-8F7BBB86C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2C3-CFF3-4816-B77B-18BF221825B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79B63CEE-1D74-49C5-878C-1DFDFF88E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932" y="3502891"/>
            <a:ext cx="10515600" cy="65191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8498567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全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48F22EAE-711E-4E78-A690-281A11C9F2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82C4FF-4B33-41B8-A627-C2368AFE6807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D2CF975C-3312-462F-B85D-65A6AB4D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3ACEB14B-4150-4A35-B638-48DEF709E0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90A2C3-CFF3-4816-B77B-18BF221825B9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B9D81FE5-3733-4E2A-BBF5-9FDBA2BE9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968" y="136525"/>
            <a:ext cx="11942064" cy="651911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</p:spTree>
    <p:extLst>
      <p:ext uri="{BB962C8B-B14F-4D97-AF65-F5344CB8AC3E}">
        <p14:creationId xmlns:p14="http://schemas.microsoft.com/office/powerpoint/2010/main" val="18310963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圖片 7">
            <a:extLst>
              <a:ext uri="{FF2B5EF4-FFF2-40B4-BE49-F238E27FC236}">
                <a16:creationId xmlns:a16="http://schemas.microsoft.com/office/drawing/2014/main" id="{601DA5E8-0B19-48DE-AE8D-F0328B0FCF67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343" y="0"/>
            <a:ext cx="12159314" cy="6858000"/>
          </a:xfrm>
          <a:prstGeom prst="rect">
            <a:avLst/>
          </a:prstGeom>
        </p:spPr>
      </p:pic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060A2F7B-CEE0-4D33-85A3-49C3122FE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D14B1ED-1480-46FA-9D7B-A6797FE0D3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dirty="0"/>
              <a:t>編輯母片文字樣式</a:t>
            </a:r>
          </a:p>
          <a:p>
            <a:pPr lvl="1"/>
            <a:r>
              <a:rPr lang="zh-TW" altLang="en-US" dirty="0"/>
              <a:t>第二層</a:t>
            </a:r>
          </a:p>
          <a:p>
            <a:pPr lvl="2"/>
            <a:r>
              <a:rPr lang="zh-TW" altLang="en-US" dirty="0"/>
              <a:t>第三層</a:t>
            </a:r>
          </a:p>
          <a:p>
            <a:pPr lvl="3"/>
            <a:r>
              <a:rPr lang="zh-TW" altLang="en-US" dirty="0"/>
              <a:t>第四層</a:t>
            </a:r>
          </a:p>
          <a:p>
            <a:pPr lvl="4"/>
            <a:r>
              <a:rPr lang="zh-TW" altLang="en-US" dirty="0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9858E73-BD9D-479B-B553-277A033F24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4968" y="6401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82C4FF-4B33-41B8-A627-C2368AFE6807}" type="datetimeFigureOut">
              <a:rPr lang="zh-TW" altLang="en-US" smtClean="0"/>
              <a:t>2023/5/26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B27C13-838C-4AA4-A59C-9CD18BFA017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00006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 dirty="0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F2811E8E-25FF-4E47-AA8B-13E00C4A04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323832" y="640000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90A2C3-CFF3-4816-B77B-18BF221825B9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83551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8" r:id="rId6"/>
    <p:sldLayoutId id="2147483657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14350" indent="-514350" algn="l" defTabSz="914400" rtl="0" eaLnBrk="1" latinLnBrk="0" hangingPunct="1">
        <a:lnSpc>
          <a:spcPct val="90000"/>
        </a:lnSpc>
        <a:spcBef>
          <a:spcPts val="1000"/>
        </a:spcBef>
        <a:buFont typeface="Wingdings" panose="05000000000000000000" pitchFamily="2" charset="2"/>
        <a:buChar char="u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u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u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7145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71700" indent="-342900" algn="l" defTabSz="914400" rtl="0" eaLnBrk="1" latinLnBrk="0" hangingPunct="1">
        <a:lnSpc>
          <a:spcPct val="90000"/>
        </a:lnSpc>
        <a:spcBef>
          <a:spcPts val="500"/>
        </a:spcBef>
        <a:buFont typeface="Wingdings" panose="05000000000000000000" pitchFamily="2" charset="2"/>
        <a:buChar char="u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g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0099E63-9204-449B-8FB5-895032C653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998" y="1505225"/>
            <a:ext cx="9144000" cy="1452872"/>
          </a:xfrm>
        </p:spPr>
        <p:txBody>
          <a:bodyPr>
            <a:normAutofit/>
          </a:bodyPr>
          <a:lstStyle/>
          <a:p>
            <a:r>
              <a:rPr lang="zh-TW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數位產業署</a:t>
            </a:r>
            <a:br>
              <a:rPr lang="zh-TW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</a:br>
            <a:r>
              <a:rPr lang="zh-TW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獨立遊戲開發</a:t>
            </a:r>
            <a:r>
              <a:rPr lang="zh-TW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</a:rPr>
              <a:t>獎勵</a:t>
            </a:r>
            <a:r>
              <a:rPr lang="zh-TW" altLang="en-US" sz="4000" dirty="0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計畫</a:t>
            </a:r>
            <a:endParaRPr lang="zh-TW" altLang="en-US" sz="4000" dirty="0">
              <a:latin typeface="+mn-ea"/>
              <a:ea typeface="+mn-ea"/>
            </a:endParaRP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47ACBC54-1A97-4794-AD1F-A618D604AA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911" y="3275114"/>
            <a:ext cx="5533566" cy="1477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2075" tIns="46038" rIns="92075" bIns="46038">
            <a:spAutoFit/>
          </a:bodyPr>
          <a:lstStyle>
            <a:lvl1pPr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計畫名稱：</a:t>
            </a:r>
            <a:r>
              <a:rPr lang="en-US" altLang="zh-TW" dirty="0">
                <a:solidFill>
                  <a:srgbClr val="011C5F"/>
                </a:solidFill>
                <a:latin typeface="+mn-ea"/>
                <a:ea typeface="+mn-ea"/>
              </a:rPr>
              <a:t> </a:t>
            </a:r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極簡風格雙搖桿射擊遊戲</a:t>
            </a:r>
            <a:r>
              <a:rPr lang="en-US" altLang="zh-TW" dirty="0">
                <a:solidFill>
                  <a:srgbClr val="011C5F"/>
                </a:solidFill>
                <a:latin typeface="+mn-ea"/>
                <a:ea typeface="+mn-ea"/>
              </a:rPr>
              <a:t>《</a:t>
            </a:r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自動混亂</a:t>
            </a:r>
            <a:r>
              <a:rPr lang="en-US" altLang="zh-TW" dirty="0">
                <a:solidFill>
                  <a:srgbClr val="011C5F"/>
                </a:solidFill>
                <a:latin typeface="+mn-ea"/>
                <a:ea typeface="+mn-ea"/>
              </a:rPr>
              <a:t>》</a:t>
            </a:r>
          </a:p>
          <a:p>
            <a:endParaRPr lang="en-US" altLang="zh-TW" dirty="0">
              <a:solidFill>
                <a:srgbClr val="011C5F"/>
              </a:solidFill>
              <a:latin typeface="+mn-ea"/>
              <a:ea typeface="+mn-ea"/>
            </a:endParaRPr>
          </a:p>
          <a:p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計畫期間：自</a:t>
            </a:r>
            <a:r>
              <a:rPr lang="en-US" altLang="zh-TW" dirty="0">
                <a:solidFill>
                  <a:srgbClr val="011C5F"/>
                </a:solidFill>
                <a:latin typeface="+mn-ea"/>
                <a:ea typeface="+mn-ea"/>
              </a:rPr>
              <a:t> 112 </a:t>
            </a:r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年</a:t>
            </a:r>
            <a:r>
              <a:rPr lang="en-US" altLang="zh-TW" dirty="0">
                <a:solidFill>
                  <a:srgbClr val="011C5F"/>
                </a:solidFill>
                <a:latin typeface="+mn-ea"/>
                <a:ea typeface="+mn-ea"/>
              </a:rPr>
              <a:t> 6 </a:t>
            </a:r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月</a:t>
            </a:r>
            <a:r>
              <a:rPr lang="en-US" altLang="zh-TW" dirty="0">
                <a:solidFill>
                  <a:srgbClr val="011C5F"/>
                </a:solidFill>
                <a:latin typeface="+mn-ea"/>
                <a:ea typeface="+mn-ea"/>
              </a:rPr>
              <a:t> 1 </a:t>
            </a:r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日 至 </a:t>
            </a:r>
            <a:r>
              <a:rPr lang="en-US" altLang="zh-TW" dirty="0">
                <a:solidFill>
                  <a:srgbClr val="011C5F"/>
                </a:solidFill>
                <a:latin typeface="+mn-ea"/>
                <a:ea typeface="+mn-ea"/>
              </a:rPr>
              <a:t>112 </a:t>
            </a:r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年</a:t>
            </a:r>
            <a:r>
              <a:rPr lang="en-US" altLang="zh-TW" dirty="0">
                <a:solidFill>
                  <a:srgbClr val="011C5F"/>
                </a:solidFill>
                <a:latin typeface="+mn-ea"/>
                <a:ea typeface="+mn-ea"/>
              </a:rPr>
              <a:t> 11 </a:t>
            </a:r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月</a:t>
            </a:r>
            <a:r>
              <a:rPr lang="en-US" altLang="zh-TW" dirty="0">
                <a:solidFill>
                  <a:srgbClr val="011C5F"/>
                </a:solidFill>
                <a:latin typeface="+mn-ea"/>
                <a:ea typeface="+mn-ea"/>
              </a:rPr>
              <a:t> 30 </a:t>
            </a:r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日</a:t>
            </a:r>
          </a:p>
          <a:p>
            <a:endParaRPr lang="en-US" altLang="zh-TW" dirty="0">
              <a:solidFill>
                <a:srgbClr val="011C5F"/>
              </a:solidFill>
              <a:latin typeface="+mn-ea"/>
              <a:ea typeface="+mn-ea"/>
            </a:endParaRPr>
          </a:p>
          <a:p>
            <a:endParaRPr lang="zh-TW" altLang="en-US" dirty="0">
              <a:solidFill>
                <a:srgbClr val="011C5F"/>
              </a:solidFill>
              <a:latin typeface="+mn-ea"/>
              <a:ea typeface="+mn-ea"/>
            </a:endParaRPr>
          </a:p>
        </p:txBody>
      </p:sp>
      <p:sp>
        <p:nvSpPr>
          <p:cNvPr id="10" name="Rectangle 8">
            <a:extLst>
              <a:ext uri="{FF2B5EF4-FFF2-40B4-BE49-F238E27FC236}">
                <a16:creationId xmlns:a16="http://schemas.microsoft.com/office/drawing/2014/main" id="{962A724B-A1A1-4A73-84C6-14D5794316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911" y="5030083"/>
            <a:ext cx="6072175" cy="15703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>
            <a:spAutoFit/>
          </a:bodyPr>
          <a:lstStyle>
            <a:lvl1pPr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defTabSz="76200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/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申請單位： 秋森概念股份有限公司</a:t>
            </a:r>
            <a:endParaRPr lang="en-US" altLang="zh-TW" dirty="0">
              <a:solidFill>
                <a:srgbClr val="011C5F"/>
              </a:solidFill>
              <a:latin typeface="+mn-ea"/>
              <a:ea typeface="+mn-ea"/>
            </a:endParaRPr>
          </a:p>
          <a:p>
            <a:pPr algn="ctr"/>
            <a:endParaRPr lang="en-US" altLang="zh-TW" sz="2400" dirty="0">
              <a:solidFill>
                <a:srgbClr val="011C5F"/>
              </a:solidFill>
              <a:latin typeface="+mn-ea"/>
              <a:ea typeface="+mn-ea"/>
            </a:endParaRPr>
          </a:p>
          <a:p>
            <a:pPr algn="ctr"/>
            <a:r>
              <a:rPr lang="zh-TW" altLang="en-US" dirty="0">
                <a:solidFill>
                  <a:srgbClr val="000000"/>
                </a:solidFill>
                <a:latin typeface="+mn-ea"/>
                <a:ea typeface="+mn-ea"/>
              </a:rPr>
              <a:t>報告人：</a:t>
            </a:r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廖得凱</a:t>
            </a:r>
            <a:endParaRPr lang="en-US" altLang="zh-TW" dirty="0">
              <a:solidFill>
                <a:srgbClr val="011C5F"/>
              </a:solidFill>
              <a:latin typeface="+mn-ea"/>
              <a:ea typeface="+mn-ea"/>
            </a:endParaRPr>
          </a:p>
          <a:p>
            <a:pPr algn="ctr"/>
            <a:endParaRPr lang="en-US" altLang="zh-TW" dirty="0">
              <a:solidFill>
                <a:srgbClr val="011C5F"/>
              </a:solidFill>
              <a:latin typeface="+mn-ea"/>
              <a:ea typeface="+mn-ea"/>
            </a:endParaRPr>
          </a:p>
          <a:p>
            <a:pPr algn="ctr"/>
            <a:r>
              <a:rPr lang="zh-TW" altLang="en-US" dirty="0">
                <a:solidFill>
                  <a:srgbClr val="000000"/>
                </a:solidFill>
                <a:latin typeface="+mn-ea"/>
                <a:ea typeface="+mn-ea"/>
              </a:rPr>
              <a:t>中華民國 </a:t>
            </a:r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 </a:t>
            </a:r>
            <a:r>
              <a:rPr lang="en-US" altLang="zh-TW" dirty="0">
                <a:solidFill>
                  <a:srgbClr val="011C5F"/>
                </a:solidFill>
                <a:latin typeface="+mn-ea"/>
                <a:ea typeface="+mn-ea"/>
              </a:rPr>
              <a:t>112</a:t>
            </a:r>
            <a:r>
              <a:rPr lang="zh-TW" altLang="en-US" dirty="0">
                <a:solidFill>
                  <a:srgbClr val="011C5F"/>
                </a:solidFill>
                <a:latin typeface="+mn-ea"/>
                <a:ea typeface="+mn-ea"/>
              </a:rPr>
              <a:t> </a:t>
            </a:r>
            <a:r>
              <a:rPr lang="zh-TW" altLang="en-US" dirty="0">
                <a:solidFill>
                  <a:srgbClr val="000000"/>
                </a:solidFill>
                <a:latin typeface="+mn-ea"/>
                <a:ea typeface="+mn-ea"/>
              </a:rPr>
              <a:t>年</a:t>
            </a:r>
            <a:r>
              <a:rPr lang="en-US" altLang="zh-TW" dirty="0">
                <a:solidFill>
                  <a:srgbClr val="011C5F"/>
                </a:solidFill>
                <a:latin typeface="+mn-ea"/>
                <a:ea typeface="+mn-ea"/>
              </a:rPr>
              <a:t> 5 </a:t>
            </a:r>
            <a:r>
              <a:rPr lang="zh-TW" altLang="en-US" dirty="0">
                <a:solidFill>
                  <a:srgbClr val="000000"/>
                </a:solidFill>
                <a:latin typeface="+mn-ea"/>
                <a:ea typeface="+mn-ea"/>
              </a:rPr>
              <a:t>月 </a:t>
            </a:r>
            <a:r>
              <a:rPr lang="en-US" altLang="zh-TW">
                <a:solidFill>
                  <a:srgbClr val="000000"/>
                </a:solidFill>
                <a:latin typeface="+mn-ea"/>
                <a:ea typeface="+mn-ea"/>
              </a:rPr>
              <a:t>19 </a:t>
            </a:r>
            <a:r>
              <a:rPr lang="zh-TW" altLang="en-US">
                <a:solidFill>
                  <a:srgbClr val="000000"/>
                </a:solidFill>
                <a:latin typeface="+mn-ea"/>
                <a:ea typeface="+mn-ea"/>
              </a:rPr>
              <a:t>日</a:t>
            </a:r>
            <a:endParaRPr lang="zh-TW" altLang="en-US" dirty="0">
              <a:solidFill>
                <a:srgbClr val="000000"/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5300809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8DF5A-3FE6-9C7F-3C25-2E1759EF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400" dirty="0">
                <a:latin typeface="+mn-ea"/>
              </a:rPr>
              <a:t>貳、計畫說明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BD1D48-DD06-A384-536A-4E3B8C96C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4984"/>
            <a:ext cx="10515600" cy="533115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+mn-ea"/>
              </a:rPr>
              <a:t>三、市場創新與獨特性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026" name="Picture 2" descr="steam capsule">
            <a:extLst>
              <a:ext uri="{FF2B5EF4-FFF2-40B4-BE49-F238E27FC236}">
                <a16:creationId xmlns:a16="http://schemas.microsoft.com/office/drawing/2014/main" id="{B1CBA3CB-18F7-F062-6593-F1941B62D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2500249"/>
            <a:ext cx="3160796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 descr="一張含有 螢幕擷取畫面, 卡通, 虛構角色 的圖片&#10;&#10;自動產生的描述">
            <a:extLst>
              <a:ext uri="{FF2B5EF4-FFF2-40B4-BE49-F238E27FC236}">
                <a16:creationId xmlns:a16="http://schemas.microsoft.com/office/drawing/2014/main" id="{904CCCBB-8304-571B-91CB-2B0D2A40F6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4318034"/>
            <a:ext cx="3160795" cy="1477328"/>
          </a:xfrm>
          <a:prstGeom prst="rect">
            <a:avLst/>
          </a:prstGeom>
        </p:spPr>
      </p:pic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6BA9C39E-7B91-D9B9-24A8-226DAFF7508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3720679"/>
              </p:ext>
            </p:extLst>
          </p:nvPr>
        </p:nvGraphicFramePr>
        <p:xfrm>
          <a:off x="4737449" y="2233691"/>
          <a:ext cx="7195890" cy="352326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825226">
                  <a:extLst>
                    <a:ext uri="{9D8B030D-6E8A-4147-A177-3AD203B41FA5}">
                      <a16:colId xmlns:a16="http://schemas.microsoft.com/office/drawing/2014/main" val="3796341445"/>
                    </a:ext>
                  </a:extLst>
                </a:gridCol>
                <a:gridCol w="4370664">
                  <a:extLst>
                    <a:ext uri="{9D8B030D-6E8A-4147-A177-3AD203B41FA5}">
                      <a16:colId xmlns:a16="http://schemas.microsoft.com/office/drawing/2014/main" val="824894127"/>
                    </a:ext>
                  </a:extLst>
                </a:gridCol>
              </a:tblGrid>
              <a:tr h="291395">
                <a:tc>
                  <a:txBody>
                    <a:bodyPr/>
                    <a:lstStyle/>
                    <a:p>
                      <a:r>
                        <a:rPr lang="zh-TW" altLang="en-US" dirty="0"/>
                        <a:t>相似性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dirty="0"/>
                        <a:t>區別性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52411103"/>
                  </a:ext>
                </a:extLst>
              </a:tr>
              <a:tr h="1578754">
                <a:tc rowSpan="2"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重視劇情</a:t>
                      </a:r>
                      <a:endParaRPr lang="en-US" altLang="zh-TW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高品質的快節奏戰鬥</a:t>
                      </a:r>
                      <a:endParaRPr lang="en-US" altLang="zh-TW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高品質的視覺表現</a:t>
                      </a:r>
                    </a:p>
                  </a:txBody>
                  <a:tcPr anchor="ctr">
                    <a:solidFill>
                      <a:schemeClr val="bg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大量角色的互動</a:t>
                      </a:r>
                      <a:endParaRPr lang="en-US" altLang="zh-TW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重視豐富的支線與對話</a:t>
                      </a:r>
                      <a:endParaRPr lang="en-US" altLang="zh-TW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近距離戰鬥為主</a:t>
                      </a:r>
                      <a:endParaRPr lang="en-US" altLang="zh-TW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有永久升級</a:t>
                      </a:r>
                      <a:endParaRPr lang="en-US" altLang="zh-TW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容易填滿全畫面的華麗視覺設計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42357092"/>
                  </a:ext>
                </a:extLst>
              </a:tr>
              <a:tr h="1578754">
                <a:tc vMerge="1">
                  <a:txBody>
                    <a:bodyPr/>
                    <a:lstStyle/>
                    <a:p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著重在構築兩名主要角色的互動</a:t>
                      </a:r>
                      <a:endParaRPr lang="en-US" altLang="zh-TW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重視展現打破遊戲邊界的可能性</a:t>
                      </a:r>
                      <a:endParaRPr lang="en-US" altLang="zh-TW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遠距離戰鬥為主</a:t>
                      </a:r>
                      <a:endParaRPr lang="en-US" altLang="zh-TW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無永久升級</a:t>
                      </a:r>
                      <a:endParaRPr lang="en-US" altLang="zh-TW" dirty="0"/>
                    </a:p>
                    <a:p>
                      <a:pPr marL="285750" indent="-285750" algn="l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/>
                        <a:t>重視絕不干擾玩家體驗的視覺設計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59675289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0662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983E5-D75B-4AAF-9F5F-BD7925F6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932" y="136525"/>
            <a:ext cx="10515600" cy="651911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+mn-ea"/>
                <a:ea typeface="+mn-ea"/>
              </a:rPr>
              <a:t>簡報大綱</a:t>
            </a:r>
          </a:p>
        </p:txBody>
      </p:sp>
      <p:sp>
        <p:nvSpPr>
          <p:cNvPr id="8" name="內容版面配置區 2">
            <a:extLst>
              <a:ext uri="{FF2B5EF4-FFF2-40B4-BE49-F238E27FC236}">
                <a16:creationId xmlns:a16="http://schemas.microsoft.com/office/drawing/2014/main" id="{2E861DF4-AC3B-4E62-9740-276E24EE39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4985"/>
            <a:ext cx="10515600" cy="576423"/>
          </a:xfrm>
        </p:spPr>
        <p:txBody>
          <a:bodyPr/>
          <a:lstStyle/>
          <a:p>
            <a:pPr marL="900000" indent="0">
              <a:buNone/>
              <a:defRPr/>
            </a:pPr>
            <a:r>
              <a:rPr lang="zh-TW" altLang="en-US" dirty="0">
                <a:latin typeface="+mn-ea"/>
              </a:rPr>
              <a:t>四、開發</a:t>
            </a:r>
            <a:r>
              <a:rPr lang="zh-TW" altLang="en-US">
                <a:latin typeface="+mn-ea"/>
              </a:rPr>
              <a:t>時程與驗收</a:t>
            </a:r>
            <a:r>
              <a:rPr lang="zh-TW" altLang="en-US" dirty="0">
                <a:latin typeface="+mn-ea"/>
              </a:rPr>
              <a:t>項目</a:t>
            </a:r>
            <a:endParaRPr lang="en-US" altLang="zh-TW" dirty="0">
              <a:latin typeface="+mn-ea"/>
            </a:endParaRPr>
          </a:p>
        </p:txBody>
      </p:sp>
      <p:graphicFrame>
        <p:nvGraphicFramePr>
          <p:cNvPr id="11" name="表格 4">
            <a:extLst>
              <a:ext uri="{FF2B5EF4-FFF2-40B4-BE49-F238E27FC236}">
                <a16:creationId xmlns:a16="http://schemas.microsoft.com/office/drawing/2014/main" id="{6B852BEE-7F6C-474A-A5F8-AD003FC4BD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6831322"/>
              </p:ext>
            </p:extLst>
          </p:nvPr>
        </p:nvGraphicFramePr>
        <p:xfrm>
          <a:off x="489284" y="1684527"/>
          <a:ext cx="11430341" cy="2765622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643069">
                  <a:extLst>
                    <a:ext uri="{9D8B030D-6E8A-4147-A177-3AD203B41FA5}">
                      <a16:colId xmlns:a16="http://schemas.microsoft.com/office/drawing/2014/main" val="4042905251"/>
                    </a:ext>
                  </a:extLst>
                </a:gridCol>
                <a:gridCol w="2199750">
                  <a:extLst>
                    <a:ext uri="{9D8B030D-6E8A-4147-A177-3AD203B41FA5}">
                      <a16:colId xmlns:a16="http://schemas.microsoft.com/office/drawing/2014/main" val="1293394476"/>
                    </a:ext>
                  </a:extLst>
                </a:gridCol>
                <a:gridCol w="2487133">
                  <a:extLst>
                    <a:ext uri="{9D8B030D-6E8A-4147-A177-3AD203B41FA5}">
                      <a16:colId xmlns:a16="http://schemas.microsoft.com/office/drawing/2014/main" val="1016310311"/>
                    </a:ext>
                  </a:extLst>
                </a:gridCol>
                <a:gridCol w="3414262">
                  <a:extLst>
                    <a:ext uri="{9D8B030D-6E8A-4147-A177-3AD203B41FA5}">
                      <a16:colId xmlns:a16="http://schemas.microsoft.com/office/drawing/2014/main" val="1848796954"/>
                    </a:ext>
                  </a:extLst>
                </a:gridCol>
                <a:gridCol w="1686127">
                  <a:extLst>
                    <a:ext uri="{9D8B030D-6E8A-4147-A177-3AD203B41FA5}">
                      <a16:colId xmlns:a16="http://schemas.microsoft.com/office/drawing/2014/main" val="2752534860"/>
                    </a:ext>
                  </a:extLst>
                </a:gridCol>
              </a:tblGrid>
              <a:tr h="662502"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2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階段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2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重點工作項目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2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項目內容說明</a:t>
                      </a: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altLang="en-US" sz="2400" b="1" kern="12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查核內容</a:t>
                      </a:r>
                      <a:r>
                        <a:rPr lang="en-US" altLang="zh-TW" sz="2400" b="1" kern="12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(</a:t>
                      </a:r>
                      <a:r>
                        <a:rPr lang="zh-TW" altLang="en-US" sz="2400" b="1" kern="12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量化呈現</a:t>
                      </a:r>
                      <a:r>
                        <a:rPr lang="en-US" altLang="zh-TW" sz="2400" b="1" kern="1200" dirty="0">
                          <a:solidFill>
                            <a:schemeClr val="lt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)</a:t>
                      </a:r>
                      <a:endParaRPr lang="zh-TW" altLang="en-US" sz="2400" b="1" kern="1200" dirty="0">
                        <a:solidFill>
                          <a:schemeClr val="lt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zh-TW" sz="2400" dirty="0">
                          <a:effectLst/>
                          <a:latin typeface="+mn-ea"/>
                          <a:ea typeface="+mn-ea"/>
                        </a:rPr>
                        <a:t>完成年</a:t>
                      </a:r>
                      <a:r>
                        <a:rPr lang="zh-TW" altLang="en-US" sz="2400" dirty="0">
                          <a:effectLst/>
                          <a:latin typeface="+mn-ea"/>
                          <a:ea typeface="+mn-ea"/>
                        </a:rPr>
                        <a:t>月</a:t>
                      </a:r>
                      <a:endParaRPr lang="zh-TW" sz="2400" dirty="0">
                        <a:effectLst/>
                        <a:latin typeface="+mn-ea"/>
                        <a:ea typeface="+mn-ea"/>
                      </a:endParaRPr>
                    </a:p>
                  </a:txBody>
                  <a:tcPr marL="17780" marR="17780" marT="0" marB="0" anchor="ctr"/>
                </a:tc>
                <a:extLst>
                  <a:ext uri="{0D108BD9-81ED-4DB2-BD59-A6C34878D82A}">
                    <a16:rowId xmlns:a16="http://schemas.microsoft.com/office/drawing/2014/main" val="1975679330"/>
                  </a:ext>
                </a:extLst>
              </a:tr>
              <a:tr h="79782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第一階段</a:t>
                      </a:r>
                      <a:endParaRPr lang="en-US" altLang="zh-TW" sz="2200" b="1" kern="1200" dirty="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設計驗證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+mn-ea"/>
                          <a:ea typeface="+mn-ea"/>
                        </a:rPr>
                        <a:t>驗證遊戲平衡</a:t>
                      </a:r>
                      <a:endParaRPr lang="en-US" altLang="zh-TW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dirty="0">
                          <a:latin typeface="+mn-ea"/>
                          <a:ea typeface="+mn-ea"/>
                        </a:rPr>
                        <a:t>完成遊戲敘事</a:t>
                      </a:r>
                      <a:endParaRPr lang="en-US" altLang="zh-TW" dirty="0">
                        <a:latin typeface="+mn-ea"/>
                        <a:ea typeface="+mn-ea"/>
                      </a:endParaRPr>
                    </a:p>
                    <a:p>
                      <a:r>
                        <a:rPr lang="zh-TW" altLang="en-US" dirty="0">
                          <a:latin typeface="+mn-ea"/>
                          <a:ea typeface="+mn-ea"/>
                        </a:rPr>
                        <a:t>驗證完全敘事設計</a:t>
                      </a:r>
                      <a:endParaRPr lang="en-US" altLang="zh-TW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+mn-ea"/>
                          <a:ea typeface="+mn-ea"/>
                        </a:rPr>
                        <a:t>藉由逐步擴大的測試者，驗證遊戲設計的有效性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>
                          <a:latin typeface="+mn-ea"/>
                          <a:ea typeface="+mn-ea"/>
                        </a:rPr>
                        <a:t>完成遊戲所有文本</a:t>
                      </a:r>
                      <a:endParaRPr lang="en-US" altLang="zh-TW" dirty="0">
                        <a:latin typeface="+mn-ea"/>
                        <a:ea typeface="+mn-ea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>
                          <a:latin typeface="+mn-ea"/>
                          <a:ea typeface="+mn-ea"/>
                        </a:rPr>
                        <a:t>逐步根據測試玩家的回饋修正，預計能最終達成 </a:t>
                      </a:r>
                      <a:r>
                        <a:rPr lang="en-US" altLang="zh-TW" dirty="0">
                          <a:latin typeface="+mn-ea"/>
                          <a:ea typeface="+mn-ea"/>
                        </a:rPr>
                        <a:t>90% </a:t>
                      </a:r>
                      <a:r>
                        <a:rPr lang="zh-TW" altLang="en-US" dirty="0">
                          <a:latin typeface="+mn-ea"/>
                          <a:ea typeface="+mn-ea"/>
                        </a:rPr>
                        <a:t>以上測試玩家滿意度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+mn-ea"/>
                          <a:ea typeface="+mn-ea"/>
                        </a:rPr>
                        <a:t>2023 </a:t>
                      </a:r>
                      <a:r>
                        <a:rPr lang="zh-TW" altLang="en-US" dirty="0">
                          <a:latin typeface="+mn-ea"/>
                          <a:ea typeface="+mn-ea"/>
                        </a:rPr>
                        <a:t>年 </a:t>
                      </a:r>
                      <a:r>
                        <a:rPr lang="en-US" altLang="zh-TW" dirty="0">
                          <a:latin typeface="+mn-ea"/>
                          <a:ea typeface="+mn-ea"/>
                        </a:rPr>
                        <a:t>9 </a:t>
                      </a:r>
                      <a:r>
                        <a:rPr lang="zh-TW" altLang="en-US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427765"/>
                  </a:ext>
                </a:extLst>
              </a:tr>
              <a:tr h="66250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第二階段</a:t>
                      </a:r>
                      <a:endParaRPr lang="en-US" altLang="zh-TW" sz="2200" b="1" kern="1200">
                        <a:solidFill>
                          <a:schemeClr val="tx1"/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200" b="1" kern="1200" dirty="0">
                          <a:solidFill>
                            <a:schemeClr val="tx1"/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音樂導入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+mn-ea"/>
                          <a:ea typeface="+mn-ea"/>
                        </a:rPr>
                        <a:t>完成音樂製作並將其導入遊戲中，完成無接縫音樂設定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zh-TW" altLang="en-US" dirty="0">
                          <a:latin typeface="+mn-ea"/>
                          <a:ea typeface="+mn-ea"/>
                        </a:rPr>
                        <a:t>自力或藉由外包完成音樂的製作，並且完成無接縫設定</a:t>
                      </a:r>
                      <a:endParaRPr lang="en-US" altLang="zh-TW" dirty="0">
                        <a:latin typeface="+mn-ea"/>
                        <a:ea typeface="+mn-ea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>
                          <a:latin typeface="+mn-ea"/>
                          <a:ea typeface="+mn-ea"/>
                        </a:rPr>
                        <a:t>完成所有遊戲曲目</a:t>
                      </a:r>
                      <a:endParaRPr lang="en-US" altLang="zh-TW" dirty="0">
                        <a:latin typeface="+mn-ea"/>
                        <a:ea typeface="+mn-ea"/>
                      </a:endParaRP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dirty="0">
                          <a:latin typeface="+mn-ea"/>
                          <a:ea typeface="+mn-ea"/>
                        </a:rPr>
                        <a:t>完成場景曲目的無接縫設定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dirty="0">
                          <a:latin typeface="+mn-ea"/>
                          <a:ea typeface="+mn-ea"/>
                        </a:rPr>
                        <a:t>2023 </a:t>
                      </a:r>
                      <a:r>
                        <a:rPr lang="zh-TW" altLang="en-US" dirty="0">
                          <a:latin typeface="+mn-ea"/>
                          <a:ea typeface="+mn-ea"/>
                        </a:rPr>
                        <a:t>年 </a:t>
                      </a:r>
                      <a:r>
                        <a:rPr lang="en-US" altLang="zh-TW" dirty="0">
                          <a:latin typeface="+mn-ea"/>
                          <a:ea typeface="+mn-ea"/>
                        </a:rPr>
                        <a:t>11 </a:t>
                      </a:r>
                      <a:r>
                        <a:rPr lang="zh-TW" altLang="en-US" dirty="0">
                          <a:latin typeface="+mn-ea"/>
                          <a:ea typeface="+mn-ea"/>
                        </a:rPr>
                        <a:t>月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99861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7510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983E5-D75B-4AAF-9F5F-BD7925F6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932" y="136525"/>
            <a:ext cx="10515600" cy="651911"/>
          </a:xfrm>
        </p:spPr>
        <p:txBody>
          <a:bodyPr>
            <a:normAutofit fontScale="90000"/>
          </a:bodyPr>
          <a:lstStyle/>
          <a:p>
            <a:r>
              <a:rPr lang="zh-TW" altLang="en-US" sz="4400" dirty="0">
                <a:latin typeface="+mn-ea"/>
              </a:rPr>
              <a:t>壹、簡介</a:t>
            </a:r>
            <a:endParaRPr lang="zh-TW" altLang="en-US" dirty="0">
              <a:latin typeface="+mn-ea"/>
              <a:ea typeface="+mn-ea"/>
            </a:endParaRPr>
          </a:p>
        </p:txBody>
      </p:sp>
      <p:pic>
        <p:nvPicPr>
          <p:cNvPr id="6" name="內容版面配置區 4">
            <a:extLst>
              <a:ext uri="{FF2B5EF4-FFF2-40B4-BE49-F238E27FC236}">
                <a16:creationId xmlns:a16="http://schemas.microsoft.com/office/drawing/2014/main" id="{DF2BEFF5-334E-89C2-39C1-E85E13997F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8488" y="3093001"/>
            <a:ext cx="4866042" cy="35052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7E686612-CC7E-A2B8-0ECE-D08DEA13D538}"/>
              </a:ext>
            </a:extLst>
          </p:cNvPr>
          <p:cNvSpPr txBox="1">
            <a:spLocks/>
          </p:cNvSpPr>
          <p:nvPr/>
        </p:nvSpPr>
        <p:spPr>
          <a:xfrm>
            <a:off x="838200" y="1843042"/>
            <a:ext cx="5520655" cy="4333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u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u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b="1" dirty="0">
                <a:latin typeface="+mn-ea"/>
              </a:rPr>
              <a:t>開發簡史</a:t>
            </a:r>
            <a:endParaRPr lang="en-US" altLang="zh-TW" b="1" dirty="0">
              <a:latin typeface="+mn-ea"/>
            </a:endParaRPr>
          </a:p>
          <a:p>
            <a:pPr>
              <a:defRPr/>
            </a:pPr>
            <a:r>
              <a:rPr lang="en-US" altLang="zh-TW" sz="2000" dirty="0">
                <a:latin typeface="+mn-ea"/>
              </a:rPr>
              <a:t>2020 </a:t>
            </a:r>
            <a:r>
              <a:rPr lang="zh-TW" altLang="en-US" sz="2000" dirty="0">
                <a:latin typeface="+mn-ea"/>
              </a:rPr>
              <a:t>年 </a:t>
            </a:r>
            <a:r>
              <a:rPr lang="en-US" altLang="zh-TW" sz="2000" dirty="0">
                <a:latin typeface="+mn-ea"/>
              </a:rPr>
              <a:t>5 </a:t>
            </a:r>
            <a:r>
              <a:rPr lang="zh-TW" altLang="en-US" sz="2000" dirty="0">
                <a:latin typeface="+mn-ea"/>
              </a:rPr>
              <a:t>月開始開發</a:t>
            </a:r>
            <a:endParaRPr lang="en-US" altLang="zh-TW" sz="2000" dirty="0">
              <a:latin typeface="+mn-ea"/>
            </a:endParaRPr>
          </a:p>
          <a:p>
            <a:pPr>
              <a:defRPr/>
            </a:pPr>
            <a:r>
              <a:rPr lang="en-US" altLang="zh-TW" sz="2000" dirty="0">
                <a:latin typeface="+mn-ea"/>
              </a:rPr>
              <a:t>2021 </a:t>
            </a:r>
            <a:r>
              <a:rPr lang="zh-TW" altLang="en-US" sz="2000" dirty="0">
                <a:latin typeface="+mn-ea"/>
              </a:rPr>
              <a:t>年 </a:t>
            </a:r>
            <a:r>
              <a:rPr lang="en-US" altLang="zh-TW" sz="2000" dirty="0">
                <a:latin typeface="+mn-ea"/>
              </a:rPr>
              <a:t>5 </a:t>
            </a:r>
            <a:r>
              <a:rPr lang="zh-TW" altLang="en-US" sz="2000" dirty="0">
                <a:latin typeface="+mn-ea"/>
              </a:rPr>
              <a:t>月專案重啟</a:t>
            </a:r>
            <a:endParaRPr lang="en-US" altLang="zh-TW" sz="2000" dirty="0">
              <a:latin typeface="+mn-ea"/>
            </a:endParaRPr>
          </a:p>
          <a:p>
            <a:pPr>
              <a:defRPr/>
            </a:pPr>
            <a:r>
              <a:rPr lang="en-US" altLang="zh-TW" sz="2000" dirty="0">
                <a:latin typeface="+mn-ea"/>
              </a:rPr>
              <a:t>2022 </a:t>
            </a:r>
            <a:r>
              <a:rPr lang="zh-TW" altLang="en-US" sz="2000" dirty="0">
                <a:latin typeface="+mn-ea"/>
              </a:rPr>
              <a:t>年巴哈姆特 </a:t>
            </a:r>
            <a:r>
              <a:rPr lang="en-US" altLang="zh-TW" sz="2000" dirty="0">
                <a:latin typeface="+mn-ea"/>
              </a:rPr>
              <a:t>ACG</a:t>
            </a:r>
            <a:r>
              <a:rPr lang="zh-TW" altLang="en-US" sz="2000" dirty="0">
                <a:latin typeface="+mn-ea"/>
              </a:rPr>
              <a:t> 創作大賽－銅賞</a:t>
            </a:r>
            <a:endParaRPr lang="en-US" altLang="zh-TW" sz="2000" dirty="0">
              <a:latin typeface="+mn-ea"/>
            </a:endParaRPr>
          </a:p>
          <a:p>
            <a:pPr>
              <a:defRPr/>
            </a:pPr>
            <a:endParaRPr lang="en-US" altLang="zh-TW" sz="2000" dirty="0">
              <a:latin typeface="+mn-ea"/>
            </a:endParaRPr>
          </a:p>
          <a:p>
            <a:pPr marL="0" indent="0">
              <a:buNone/>
              <a:defRPr/>
            </a:pPr>
            <a:r>
              <a:rPr lang="zh-TW" altLang="en-US" b="1" dirty="0">
                <a:latin typeface="+mn-ea"/>
              </a:rPr>
              <a:t>開發目標</a:t>
            </a:r>
            <a:endParaRPr lang="en-US" altLang="zh-TW" b="1" dirty="0">
              <a:latin typeface="+mn-ea"/>
            </a:endParaRPr>
          </a:p>
          <a:p>
            <a:pPr>
              <a:defRPr/>
            </a:pPr>
            <a:r>
              <a:rPr lang="zh-TW" altLang="en-US" sz="2000" dirty="0">
                <a:latin typeface="+mn-ea"/>
              </a:rPr>
              <a:t>最低人力成本開發</a:t>
            </a:r>
            <a:endParaRPr lang="en-US" altLang="zh-TW" sz="2000" dirty="0">
              <a:latin typeface="+mn-ea"/>
            </a:endParaRPr>
          </a:p>
          <a:p>
            <a:pPr>
              <a:defRPr/>
            </a:pPr>
            <a:r>
              <a:rPr lang="zh-TW" altLang="en-US" sz="2000" dirty="0">
                <a:latin typeface="+mn-ea"/>
              </a:rPr>
              <a:t>遊戲性為主，耕耘純粹遊戲機制的客群</a:t>
            </a:r>
            <a:endParaRPr lang="en-US" altLang="zh-TW" sz="2000" dirty="0">
              <a:latin typeface="+mn-ea"/>
            </a:endParaRPr>
          </a:p>
          <a:p>
            <a:pPr>
              <a:defRPr/>
            </a:pPr>
            <a:r>
              <a:rPr lang="zh-TW" altLang="en-US" sz="2000" dirty="0">
                <a:latin typeface="+mn-ea"/>
              </a:rPr>
              <a:t>打入歐美遊戲市場</a:t>
            </a:r>
          </a:p>
        </p:txBody>
      </p:sp>
      <p:pic>
        <p:nvPicPr>
          <p:cNvPr id="8" name="圖片 7" descr="一張含有 黑暗, 黑色, 螢幕擷取畫面, 夜晚 的圖片&#10;&#10;自動產生的描述">
            <a:extLst>
              <a:ext uri="{FF2B5EF4-FFF2-40B4-BE49-F238E27FC236}">
                <a16:creationId xmlns:a16="http://schemas.microsoft.com/office/drawing/2014/main" id="{45427CEF-59D4-5F6E-8B0B-4288B9BF0E5C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70" y="357297"/>
            <a:ext cx="3407794" cy="1916884"/>
          </a:xfrm>
          <a:prstGeom prst="rect">
            <a:avLst/>
          </a:prstGeom>
        </p:spPr>
      </p:pic>
      <p:pic>
        <p:nvPicPr>
          <p:cNvPr id="10" name="圖片 9" descr="一張含有 卡通, 虛構角色, 螢幕擷取畫面, 動畫 的圖片&#10;&#10;自動產生的描述">
            <a:extLst>
              <a:ext uri="{FF2B5EF4-FFF2-40B4-BE49-F238E27FC236}">
                <a16:creationId xmlns:a16="http://schemas.microsoft.com/office/drawing/2014/main" id="{C71F6C8A-7DE7-64DB-2E1F-170F2F5A50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455" y="460970"/>
            <a:ext cx="4240985" cy="2430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026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983E5-D75B-4AAF-9F5F-BD7925F6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932" y="136525"/>
            <a:ext cx="10515600" cy="651911"/>
          </a:xfrm>
        </p:spPr>
        <p:txBody>
          <a:bodyPr>
            <a:normAutofit fontScale="90000"/>
          </a:bodyPr>
          <a:lstStyle/>
          <a:p>
            <a:pPr>
              <a:spcBef>
                <a:spcPts val="2400"/>
              </a:spcBef>
              <a:buNone/>
              <a:defRPr/>
            </a:pPr>
            <a:r>
              <a:rPr lang="zh-TW" altLang="en-US" dirty="0">
                <a:latin typeface="+mn-ea"/>
              </a:rPr>
              <a:t>貳</a:t>
            </a:r>
            <a:r>
              <a:rPr lang="zh-TW" altLang="en-US" sz="4400" dirty="0">
                <a:latin typeface="+mn-ea"/>
              </a:rPr>
              <a:t>、計畫說明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F91047-1212-49D6-84A5-725FDD280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14984"/>
            <a:ext cx="6464241" cy="5444182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zh-TW" altLang="en-US" b="1" dirty="0">
                <a:latin typeface="+mn-ea"/>
              </a:rPr>
              <a:t>一、計畫內容</a:t>
            </a:r>
            <a:endParaRPr lang="en-US" altLang="zh-TW" b="1" dirty="0">
              <a:latin typeface="+mn-ea"/>
            </a:endParaRPr>
          </a:p>
          <a:p>
            <a:pPr>
              <a:defRPr/>
            </a:pPr>
            <a:r>
              <a:rPr lang="zh-TW" altLang="en-US" dirty="0">
                <a:latin typeface="+mn-ea"/>
              </a:rPr>
              <a:t>極簡視覺風格的向量渲染視覺</a:t>
            </a:r>
            <a:endParaRPr lang="en-US" altLang="zh-TW" dirty="0">
              <a:latin typeface="+mn-ea"/>
            </a:endParaRPr>
          </a:p>
          <a:p>
            <a:pPr>
              <a:defRPr/>
            </a:pPr>
            <a:r>
              <a:rPr lang="zh-TW" altLang="en-US" dirty="0">
                <a:latin typeface="+mn-ea"/>
              </a:rPr>
              <a:t>快節奏的雙搖桿射擊遊戲</a:t>
            </a:r>
            <a:endParaRPr lang="en-US" altLang="zh-TW" dirty="0">
              <a:latin typeface="+mn-ea"/>
            </a:endParaRPr>
          </a:p>
          <a:p>
            <a:pPr>
              <a:defRPr/>
            </a:pPr>
            <a:r>
              <a:rPr lang="zh-TW" altLang="en-US" dirty="0">
                <a:latin typeface="+mn-ea"/>
              </a:rPr>
              <a:t>類 </a:t>
            </a:r>
            <a:r>
              <a:rPr lang="en-US" altLang="zh-TW" dirty="0">
                <a:latin typeface="+mn-ea"/>
              </a:rPr>
              <a:t>Rogue </a:t>
            </a:r>
            <a:r>
              <a:rPr lang="zh-TW" altLang="en-US" dirty="0">
                <a:latin typeface="+mn-ea"/>
              </a:rPr>
              <a:t>要素</a:t>
            </a:r>
            <a:endParaRPr lang="en-US" altLang="zh-TW" dirty="0">
              <a:latin typeface="+mn-ea"/>
            </a:endParaRPr>
          </a:p>
          <a:p>
            <a:pPr lvl="1">
              <a:defRPr/>
            </a:pPr>
            <a:r>
              <a:rPr lang="zh-TW" altLang="en-US" dirty="0">
                <a:latin typeface="+mn-ea"/>
              </a:rPr>
              <a:t>無永久性升級</a:t>
            </a:r>
            <a:endParaRPr lang="en-US" altLang="zh-TW" dirty="0">
              <a:latin typeface="+mn-ea"/>
            </a:endParaRPr>
          </a:p>
          <a:p>
            <a:pPr lvl="1">
              <a:defRPr/>
            </a:pPr>
            <a:r>
              <a:rPr lang="zh-TW" altLang="en-US" dirty="0">
                <a:latin typeface="+mn-ea"/>
              </a:rPr>
              <a:t>有不同的初始武器</a:t>
            </a:r>
            <a:endParaRPr lang="en-US" altLang="zh-TW" dirty="0">
              <a:latin typeface="+mn-ea"/>
            </a:endParaRPr>
          </a:p>
          <a:p>
            <a:pPr>
              <a:defRPr/>
            </a:pPr>
            <a:r>
              <a:rPr lang="zh-TW" altLang="en-US" dirty="0">
                <a:latin typeface="+mn-ea"/>
              </a:rPr>
              <a:t>預計有八萬字文本</a:t>
            </a:r>
            <a:endParaRPr lang="en-US" altLang="zh-TW" dirty="0">
              <a:latin typeface="+mn-ea"/>
            </a:endParaRPr>
          </a:p>
          <a:p>
            <a:pPr lvl="1">
              <a:defRPr/>
            </a:pPr>
            <a:r>
              <a:rPr lang="zh-TW" altLang="en-US" dirty="0">
                <a:latin typeface="+mn-ea"/>
              </a:rPr>
              <a:t>只重視遊戲性玩家也能順暢遊玩的低入侵式設計</a:t>
            </a:r>
            <a:endParaRPr lang="en-US" altLang="zh-TW" dirty="0">
              <a:latin typeface="+mn-ea"/>
            </a:endParaRPr>
          </a:p>
          <a:p>
            <a:pPr lvl="1">
              <a:defRPr/>
            </a:pPr>
            <a:r>
              <a:rPr lang="zh-TW" altLang="en-US" dirty="0">
                <a:latin typeface="+mn-ea"/>
              </a:rPr>
              <a:t>具備原生中文與英文文本，降低多國語言化難度</a:t>
            </a:r>
            <a:endParaRPr lang="en-US" altLang="zh-TW" dirty="0">
              <a:latin typeface="+mn-ea"/>
            </a:endParaRPr>
          </a:p>
        </p:txBody>
      </p:sp>
      <p:pic>
        <p:nvPicPr>
          <p:cNvPr id="5" name="圖片 4" descr="一張含有 螢幕擷取畫面, 音樂 的圖片&#10;&#10;自動產生的描述">
            <a:extLst>
              <a:ext uri="{FF2B5EF4-FFF2-40B4-BE49-F238E27FC236}">
                <a16:creationId xmlns:a16="http://schemas.microsoft.com/office/drawing/2014/main" id="{80648959-85DD-7507-B8F2-F09A61FEB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29500" y="4181475"/>
            <a:ext cx="4762500" cy="2676525"/>
          </a:xfrm>
          <a:prstGeom prst="rect">
            <a:avLst/>
          </a:prstGeom>
        </p:spPr>
      </p:pic>
      <p:grpSp>
        <p:nvGrpSpPr>
          <p:cNvPr id="6" name="群組 5">
            <a:extLst>
              <a:ext uri="{FF2B5EF4-FFF2-40B4-BE49-F238E27FC236}">
                <a16:creationId xmlns:a16="http://schemas.microsoft.com/office/drawing/2014/main" id="{D981B97C-6242-87CB-BBC9-12C37E667E21}"/>
              </a:ext>
            </a:extLst>
          </p:cNvPr>
          <p:cNvGrpSpPr/>
          <p:nvPr/>
        </p:nvGrpSpPr>
        <p:grpSpPr>
          <a:xfrm>
            <a:off x="7429500" y="1"/>
            <a:ext cx="4762500" cy="4114708"/>
            <a:chOff x="6126095" y="0"/>
            <a:chExt cx="6065905" cy="5268334"/>
          </a:xfrm>
        </p:grpSpPr>
        <p:pic>
          <p:nvPicPr>
            <p:cNvPr id="7" name="內容版面配置區 5" descr="一張含有 雷射 的圖片&#10;&#10;自動產生的描述">
              <a:extLst>
                <a:ext uri="{FF2B5EF4-FFF2-40B4-BE49-F238E27FC236}">
                  <a16:creationId xmlns:a16="http://schemas.microsoft.com/office/drawing/2014/main" id="{8EBC5F10-E05D-94BD-8082-10EB2C41C84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0690" y="0"/>
              <a:ext cx="6061001" cy="1706036"/>
            </a:xfrm>
            <a:prstGeom prst="rect">
              <a:avLst/>
            </a:prstGeom>
          </p:spPr>
        </p:pic>
        <p:pic>
          <p:nvPicPr>
            <p:cNvPr id="8" name="圖片 7">
              <a:extLst>
                <a:ext uri="{FF2B5EF4-FFF2-40B4-BE49-F238E27FC236}">
                  <a16:creationId xmlns:a16="http://schemas.microsoft.com/office/drawing/2014/main" id="{EDFD8DB0-DE7E-7C21-C23D-24409A75F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095" y="1781838"/>
              <a:ext cx="6061002" cy="1704657"/>
            </a:xfrm>
            <a:prstGeom prst="rect">
              <a:avLst/>
            </a:prstGeom>
          </p:spPr>
        </p:pic>
        <p:pic>
          <p:nvPicPr>
            <p:cNvPr id="9" name="圖片 8" descr="一張含有 文字 的圖片&#10;&#10;自動產生的描述">
              <a:extLst>
                <a:ext uri="{FF2B5EF4-FFF2-40B4-BE49-F238E27FC236}">
                  <a16:creationId xmlns:a16="http://schemas.microsoft.com/office/drawing/2014/main" id="{C4E2B281-F077-4067-63BB-FE44C6E4FD7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26095" y="3562298"/>
              <a:ext cx="6065905" cy="17060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3146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983E5-D75B-4AAF-9F5F-BD7925F6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932" y="136525"/>
            <a:ext cx="10515600" cy="651911"/>
          </a:xfrm>
        </p:spPr>
        <p:txBody>
          <a:bodyPr>
            <a:normAutofit fontScale="90000"/>
          </a:bodyPr>
          <a:lstStyle/>
          <a:p>
            <a:pPr>
              <a:spcBef>
                <a:spcPts val="2400"/>
              </a:spcBef>
              <a:buNone/>
              <a:defRPr/>
            </a:pPr>
            <a:r>
              <a:rPr lang="zh-TW" altLang="en-US" dirty="0">
                <a:latin typeface="+mn-ea"/>
              </a:rPr>
              <a:t>貳</a:t>
            </a:r>
            <a:r>
              <a:rPr lang="zh-TW" altLang="en-US" sz="4400" dirty="0">
                <a:latin typeface="+mn-ea"/>
              </a:rPr>
              <a:t>、計畫說明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F91047-1212-49D6-84A5-725FDD280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014984"/>
            <a:ext cx="4866315" cy="53697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 altLang="zh-TW" b="1" dirty="0">
                <a:latin typeface="+mn-ea"/>
              </a:rPr>
              <a:t>《</a:t>
            </a:r>
            <a:r>
              <a:rPr lang="zh-TW" altLang="en-US" b="1" dirty="0">
                <a:latin typeface="+mn-ea"/>
              </a:rPr>
              <a:t>自動混亂</a:t>
            </a:r>
            <a:r>
              <a:rPr lang="en-US" altLang="zh-TW" b="1" dirty="0">
                <a:latin typeface="+mn-ea"/>
              </a:rPr>
              <a:t>》</a:t>
            </a:r>
            <a:r>
              <a:rPr lang="zh-TW" altLang="en-US" b="1" dirty="0">
                <a:latin typeface="+mn-ea"/>
              </a:rPr>
              <a:t>的完全敘事設計</a:t>
            </a:r>
            <a:endParaRPr lang="en-US" altLang="zh-TW" b="1" dirty="0">
              <a:latin typeface="+mn-ea"/>
            </a:endParaRPr>
          </a:p>
        </p:txBody>
      </p:sp>
      <p:pic>
        <p:nvPicPr>
          <p:cNvPr id="17" name="圖片 16" descr="一張含有 螢幕擷取畫面, 3D 模型, 數位合成, 遊戲軟體 的圖片&#10;&#10;自動產生的描述">
            <a:extLst>
              <a:ext uri="{FF2B5EF4-FFF2-40B4-BE49-F238E27FC236}">
                <a16:creationId xmlns:a16="http://schemas.microsoft.com/office/drawing/2014/main" id="{2AE23A4A-7091-78EE-8E0E-0FB640D8978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76242" y="1772581"/>
            <a:ext cx="4056544" cy="2281806"/>
          </a:xfrm>
          <a:prstGeom prst="rect">
            <a:avLst/>
          </a:prstGeom>
        </p:spPr>
      </p:pic>
      <p:pic>
        <p:nvPicPr>
          <p:cNvPr id="5" name="圖片 4" descr="一張含有 文字, 螢幕擷取畫面, 電腦遊戲, 數位合成 的圖片&#10;&#10;自動產生的描述">
            <a:extLst>
              <a:ext uri="{FF2B5EF4-FFF2-40B4-BE49-F238E27FC236}">
                <a16:creationId xmlns:a16="http://schemas.microsoft.com/office/drawing/2014/main" id="{56F9BFBE-5084-BABF-FC19-80D3D22E351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0932" y="4275005"/>
            <a:ext cx="4056544" cy="2271665"/>
          </a:xfrm>
          <a:prstGeom prst="rect">
            <a:avLst/>
          </a:prstGeom>
        </p:spPr>
      </p:pic>
      <p:pic>
        <p:nvPicPr>
          <p:cNvPr id="7" name="圖片 6" descr="一張含有 螢幕擷取畫面, space, 太空, 宇宙 的圖片&#10;&#10;自動產生的描述">
            <a:extLst>
              <a:ext uri="{FF2B5EF4-FFF2-40B4-BE49-F238E27FC236}">
                <a16:creationId xmlns:a16="http://schemas.microsoft.com/office/drawing/2014/main" id="{3151DA17-05AE-5A96-F575-CC694A49E8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3771" y="4275005"/>
            <a:ext cx="4056544" cy="2271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2092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983E5-D75B-4AAF-9F5F-BD7925F6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932" y="136525"/>
            <a:ext cx="10515600" cy="651911"/>
          </a:xfrm>
        </p:spPr>
        <p:txBody>
          <a:bodyPr>
            <a:normAutofit fontScale="90000"/>
          </a:bodyPr>
          <a:lstStyle/>
          <a:p>
            <a:r>
              <a:rPr lang="zh-TW" altLang="en-US" dirty="0">
                <a:latin typeface="+mn-ea"/>
              </a:rPr>
              <a:t>貳</a:t>
            </a:r>
            <a:r>
              <a:rPr lang="zh-TW" altLang="en-US" sz="4400" dirty="0">
                <a:latin typeface="+mn-ea"/>
              </a:rPr>
              <a:t>、計畫說明</a:t>
            </a:r>
            <a:endParaRPr lang="zh-TW" altLang="en-US" dirty="0">
              <a:latin typeface="+mn-ea"/>
              <a:ea typeface="+mn-ea"/>
            </a:endParaRP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7E686612-CC7E-A2B8-0ECE-D08DEA13D538}"/>
              </a:ext>
            </a:extLst>
          </p:cNvPr>
          <p:cNvSpPr txBox="1">
            <a:spLocks/>
          </p:cNvSpPr>
          <p:nvPr/>
        </p:nvSpPr>
        <p:spPr>
          <a:xfrm>
            <a:off x="838200" y="1843042"/>
            <a:ext cx="10515600" cy="43339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14350" indent="-5143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Wingdings" panose="05000000000000000000" pitchFamily="2" charset="2"/>
              <a:buChar char="u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144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u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71600" indent="-4572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u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145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71700" indent="-3429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u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anose="05000000000000000000" pitchFamily="2" charset="2"/>
              <a:buNone/>
              <a:defRPr/>
            </a:pPr>
            <a:r>
              <a:rPr lang="zh-TW" altLang="en-US" b="1" dirty="0">
                <a:latin typeface="+mn-ea"/>
              </a:rPr>
              <a:t>二、開發團隊資料</a:t>
            </a:r>
            <a:endParaRPr lang="en-US" altLang="zh-TW" b="1" dirty="0">
              <a:latin typeface="+mn-ea"/>
            </a:endParaRPr>
          </a:p>
          <a:p>
            <a:pPr marL="0" indent="0">
              <a:buNone/>
              <a:defRPr/>
            </a:pPr>
            <a:r>
              <a:rPr lang="zh-TW" altLang="en-US" dirty="0">
                <a:latin typeface="+mn-ea"/>
              </a:rPr>
              <a:t>廖得凱</a:t>
            </a:r>
            <a:endParaRPr lang="en-US" altLang="zh-TW" dirty="0">
              <a:latin typeface="+mn-ea"/>
            </a:endParaRPr>
          </a:p>
          <a:p>
            <a:pPr>
              <a:defRPr/>
            </a:pPr>
            <a:r>
              <a:rPr lang="en-US" altLang="zh-TW" sz="2000" dirty="0">
                <a:latin typeface="+mn-ea"/>
              </a:rPr>
              <a:t>Ubisoft </a:t>
            </a:r>
            <a:r>
              <a:rPr lang="zh-TW" altLang="en-US" sz="2000" dirty="0">
                <a:latin typeface="+mn-ea"/>
              </a:rPr>
              <a:t>台灣合作譯者暨剪輯師 </a:t>
            </a:r>
            <a:r>
              <a:rPr lang="en-US" altLang="zh-TW" sz="2000" dirty="0">
                <a:latin typeface="+mn-ea"/>
              </a:rPr>
              <a:t>2016.9-2022.3</a:t>
            </a:r>
          </a:p>
          <a:p>
            <a:pPr>
              <a:defRPr/>
            </a:pPr>
            <a:r>
              <a:rPr lang="en-US" altLang="zh-TW" sz="2000" dirty="0">
                <a:latin typeface="+mn-ea"/>
              </a:rPr>
              <a:t>SIGONO</a:t>
            </a:r>
            <a:r>
              <a:rPr lang="zh-TW" altLang="en-US" sz="2000" dirty="0">
                <a:latin typeface="+mn-ea"/>
              </a:rPr>
              <a:t>（最佳化、渲染）</a:t>
            </a:r>
            <a:r>
              <a:rPr lang="en-US" altLang="zh-TW" sz="2000" dirty="0">
                <a:latin typeface="+mn-ea"/>
              </a:rPr>
              <a:t>Unity </a:t>
            </a:r>
            <a:r>
              <a:rPr lang="zh-TW" altLang="en-US" sz="2000" dirty="0">
                <a:latin typeface="+mn-ea"/>
              </a:rPr>
              <a:t>約聘工程師 </a:t>
            </a:r>
            <a:r>
              <a:rPr lang="en-US" altLang="zh-TW" sz="2000" dirty="0">
                <a:latin typeface="+mn-ea"/>
              </a:rPr>
              <a:t>2022.9-2023.3</a:t>
            </a:r>
          </a:p>
          <a:p>
            <a:pPr>
              <a:defRPr/>
            </a:pPr>
            <a:endParaRPr lang="en-US" altLang="zh-TW" sz="2000" dirty="0"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28087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65983E5-D75B-4AAF-9F5F-BD7925F639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0932" y="136525"/>
            <a:ext cx="10515600" cy="651911"/>
          </a:xfrm>
        </p:spPr>
        <p:txBody>
          <a:bodyPr>
            <a:normAutofit fontScale="90000"/>
          </a:bodyPr>
          <a:lstStyle/>
          <a:p>
            <a:pPr>
              <a:spcBef>
                <a:spcPts val="2400"/>
              </a:spcBef>
              <a:buNone/>
              <a:defRPr/>
            </a:pPr>
            <a:r>
              <a:rPr lang="zh-TW" altLang="en-US" dirty="0">
                <a:latin typeface="+mn-ea"/>
              </a:rPr>
              <a:t>貳</a:t>
            </a:r>
            <a:r>
              <a:rPr lang="zh-TW" altLang="en-US" sz="4400" dirty="0">
                <a:latin typeface="+mn-ea"/>
              </a:rPr>
              <a:t>、計畫說明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DF91047-1212-49D6-84A5-725FDD2805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4984"/>
            <a:ext cx="6943928" cy="4640029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zh-TW" altLang="en-US" b="1" dirty="0">
                <a:latin typeface="+mn-ea"/>
              </a:rPr>
              <a:t>開發概要</a:t>
            </a:r>
            <a:endParaRPr lang="en-US" altLang="zh-TW" b="1" dirty="0">
              <a:latin typeface="+mn-ea"/>
            </a:endParaRPr>
          </a:p>
          <a:p>
            <a:pPr>
              <a:defRPr/>
            </a:pPr>
            <a:r>
              <a:rPr lang="zh-TW" altLang="en-US" dirty="0">
                <a:latin typeface="+mn-ea"/>
              </a:rPr>
              <a:t>完全程序性動畫</a:t>
            </a:r>
            <a:endParaRPr lang="en-US" altLang="zh-TW" dirty="0">
              <a:latin typeface="+mn-ea"/>
            </a:endParaRPr>
          </a:p>
          <a:p>
            <a:pPr>
              <a:defRPr/>
            </a:pPr>
            <a:r>
              <a:rPr lang="zh-TW" altLang="en-US" dirty="0">
                <a:latin typeface="+mn-ea"/>
              </a:rPr>
              <a:t>自製高效能 </a:t>
            </a:r>
            <a:r>
              <a:rPr lang="en-US" altLang="zh-TW" dirty="0">
                <a:latin typeface="+mn-ea"/>
              </a:rPr>
              <a:t>AI</a:t>
            </a:r>
            <a:r>
              <a:rPr lang="zh-TW" altLang="en-US" dirty="0">
                <a:latin typeface="+mn-ea"/>
              </a:rPr>
              <a:t> 系統</a:t>
            </a:r>
            <a:endParaRPr lang="en-US" altLang="zh-TW" dirty="0">
              <a:latin typeface="+mn-ea"/>
            </a:endParaRPr>
          </a:p>
          <a:p>
            <a:pPr>
              <a:defRPr/>
            </a:pPr>
            <a:r>
              <a:rPr lang="zh-TW" altLang="en-US" dirty="0">
                <a:latin typeface="+mn-ea"/>
              </a:rPr>
              <a:t>完全可自動化測試的系統結構</a:t>
            </a:r>
            <a:endParaRPr lang="en-US" altLang="zh-TW" dirty="0">
              <a:latin typeface="+mn-ea"/>
            </a:endParaRPr>
          </a:p>
          <a:p>
            <a:pPr>
              <a:defRPr/>
            </a:pPr>
            <a:r>
              <a:rPr lang="zh-TW" altLang="en-US" dirty="0">
                <a:latin typeface="+mn-ea"/>
              </a:rPr>
              <a:t>完全無材質的純著色器視覺表現</a:t>
            </a:r>
            <a:endParaRPr lang="en-US" altLang="zh-TW" dirty="0">
              <a:latin typeface="+mn-ea"/>
            </a:endParaRPr>
          </a:p>
          <a:p>
            <a:pPr>
              <a:defRPr/>
            </a:pPr>
            <a:r>
              <a:rPr lang="zh-TW" altLang="en-US" dirty="0">
                <a:latin typeface="+mn-ea"/>
              </a:rPr>
              <a:t>完全無載入的無接縫設計</a:t>
            </a:r>
          </a:p>
          <a:p>
            <a:pPr>
              <a:defRPr/>
            </a:pPr>
            <a:r>
              <a:rPr lang="zh-TW" altLang="en-US" dirty="0">
                <a:latin typeface="+mn-ea"/>
              </a:rPr>
              <a:t>可由一人完成大型作品的精鍊製程</a:t>
            </a:r>
            <a:endParaRPr lang="en-US" altLang="zh-TW" dirty="0">
              <a:latin typeface="+mn-ea"/>
            </a:endParaRPr>
          </a:p>
          <a:p>
            <a:pPr>
              <a:defRPr/>
            </a:pPr>
            <a:r>
              <a:rPr lang="zh-TW" altLang="en-US" dirty="0">
                <a:latin typeface="+mn-ea"/>
              </a:rPr>
              <a:t>藉由 </a:t>
            </a:r>
            <a:r>
              <a:rPr lang="en-US" altLang="zh-TW" dirty="0">
                <a:latin typeface="+mn-ea"/>
              </a:rPr>
              <a:t>FMOD</a:t>
            </a:r>
            <a:r>
              <a:rPr lang="zh-TW" altLang="en-US" dirty="0">
                <a:latin typeface="+mn-ea"/>
              </a:rPr>
              <a:t> 實現的完全無縫音樂</a:t>
            </a:r>
            <a:endParaRPr lang="en-US" altLang="zh-TW" dirty="0">
              <a:latin typeface="+mn-ea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6217A552-64AC-D567-3316-EE0D28EECF1D}"/>
              </a:ext>
            </a:extLst>
          </p:cNvPr>
          <p:cNvSpPr txBox="1"/>
          <p:nvPr/>
        </p:nvSpPr>
        <p:spPr>
          <a:xfrm>
            <a:off x="8381963" y="471418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>
                <a:solidFill>
                  <a:schemeClr val="bg1"/>
                </a:solidFill>
              </a:rPr>
              <a:t>自動測試</a:t>
            </a:r>
          </a:p>
        </p:txBody>
      </p:sp>
      <p:pic>
        <p:nvPicPr>
          <p:cNvPr id="9" name="圖片 8" descr="一張含有 紫色, 螢幕擷取畫面, 紫蘿蘭, 卡通 的圖片&#10;&#10;自動產生的描述">
            <a:extLst>
              <a:ext uri="{FF2B5EF4-FFF2-40B4-BE49-F238E27FC236}">
                <a16:creationId xmlns:a16="http://schemas.microsoft.com/office/drawing/2014/main" id="{14C91067-14F3-F666-21E6-FEC555486050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1962" y="0"/>
            <a:ext cx="3810038" cy="2107817"/>
          </a:xfrm>
          <a:prstGeom prst="rect">
            <a:avLst/>
          </a:prstGeom>
        </p:spPr>
      </p:pic>
      <p:pic>
        <p:nvPicPr>
          <p:cNvPr id="12" name="圖片 11" descr="一張含有 螢幕擷取畫面, 胭脂紅, 鮮豔, 魔力紅 的圖片&#10;&#10;自動產生的描述">
            <a:extLst>
              <a:ext uri="{FF2B5EF4-FFF2-40B4-BE49-F238E27FC236}">
                <a16:creationId xmlns:a16="http://schemas.microsoft.com/office/drawing/2014/main" id="{BD5FECFC-61E7-0CE9-6A58-38457D967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2357437"/>
            <a:ext cx="3810000" cy="2143125"/>
          </a:xfrm>
          <a:prstGeom prst="rect">
            <a:avLst/>
          </a:prstGeom>
        </p:spPr>
      </p:pic>
      <p:pic>
        <p:nvPicPr>
          <p:cNvPr id="17" name="圖片 16">
            <a:extLst>
              <a:ext uri="{FF2B5EF4-FFF2-40B4-BE49-F238E27FC236}">
                <a16:creationId xmlns:a16="http://schemas.microsoft.com/office/drawing/2014/main" id="{E5443C20-D0AE-F43B-73CD-BD68F296B5A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" r="61510" b="49722"/>
          <a:stretch/>
        </p:blipFill>
        <p:spPr>
          <a:xfrm>
            <a:off x="8382000" y="4714189"/>
            <a:ext cx="3810000" cy="2143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2752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8DF5A-3FE6-9C7F-3C25-2E1759EF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400" dirty="0">
                <a:latin typeface="+mn-ea"/>
              </a:rPr>
              <a:t>貳、計畫說明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BD1D48-DD06-A384-536A-4E3B8C96C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4984"/>
            <a:ext cx="10515600" cy="533115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+mn-ea"/>
              </a:rPr>
              <a:t>三、市場創新與獨特性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graphicFrame>
        <p:nvGraphicFramePr>
          <p:cNvPr id="14" name="表格 14">
            <a:extLst>
              <a:ext uri="{FF2B5EF4-FFF2-40B4-BE49-F238E27FC236}">
                <a16:creationId xmlns:a16="http://schemas.microsoft.com/office/drawing/2014/main" id="{3A95BB08-62CE-0DBA-ABDA-CDF3CF923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7024622"/>
              </p:ext>
            </p:extLst>
          </p:nvPr>
        </p:nvGraphicFramePr>
        <p:xfrm>
          <a:off x="1915077" y="1548099"/>
          <a:ext cx="9747309" cy="51835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22699">
                  <a:extLst>
                    <a:ext uri="{9D8B030D-6E8A-4147-A177-3AD203B41FA5}">
                      <a16:colId xmlns:a16="http://schemas.microsoft.com/office/drawing/2014/main" val="450685784"/>
                    </a:ext>
                  </a:extLst>
                </a:gridCol>
                <a:gridCol w="1321266">
                  <a:extLst>
                    <a:ext uri="{9D8B030D-6E8A-4147-A177-3AD203B41FA5}">
                      <a16:colId xmlns:a16="http://schemas.microsoft.com/office/drawing/2014/main" val="2722467363"/>
                    </a:ext>
                  </a:extLst>
                </a:gridCol>
                <a:gridCol w="1002485">
                  <a:extLst>
                    <a:ext uri="{9D8B030D-6E8A-4147-A177-3AD203B41FA5}">
                      <a16:colId xmlns:a16="http://schemas.microsoft.com/office/drawing/2014/main" val="3891626537"/>
                    </a:ext>
                  </a:extLst>
                </a:gridCol>
                <a:gridCol w="4900859">
                  <a:extLst>
                    <a:ext uri="{9D8B030D-6E8A-4147-A177-3AD203B41FA5}">
                      <a16:colId xmlns:a16="http://schemas.microsoft.com/office/drawing/2014/main" val="3648073280"/>
                    </a:ext>
                  </a:extLst>
                </a:gridCol>
              </a:tblGrid>
              <a:tr h="329615"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名稱</a:t>
                      </a:r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上市日期</a:t>
                      </a:r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玩家數</a:t>
                      </a:r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性質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1304215270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Vampire Survivor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2022.10.20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6.5m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俯瞰視角、逆彈幕、有永久升級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2250099362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Hades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2020.9.17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6m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俯瞰視角、重劇情、無探索式、有永久升級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4256565126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The Binding of Isaac: Rebirth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2014.11.4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5.2m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俯瞰視角、無永久升級、有合作模式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3854924089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Risk of Rain 2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2020.8.11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4.9m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第三人稱、無永久升級、有合作模式、時間管理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1312820586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Dead Cells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2018.8.6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4.2m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平台跳躍、有永久升級、類銀河惡魔城要素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2904220386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The Binding of Isaac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2011.9.28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4.1m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俯瞰視角、無永久升級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1788783904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Gunfire Reborn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2021.11.17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2.9m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第一人稱、無探索式、有永久升級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209662210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Enter the </a:t>
                      </a:r>
                      <a:r>
                        <a:rPr lang="en-US" altLang="zh-TW" sz="1600" dirty="0" err="1"/>
                        <a:t>Gungeon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2016.4.5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2.8m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俯瞰視角、彈幕、無永久升級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3856937846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 err="1"/>
                        <a:t>Brotato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2022.9.27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2.1m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俯瞰視角、逆彈幕、無探索、無永久升級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3367455218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 err="1"/>
                        <a:t>Noita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2020.10.15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平台跳躍、物理模擬、無永久升級</a:t>
                      </a:r>
                      <a:endParaRPr lang="en-US" altLang="zh-TW" sz="1600" dirty="0"/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392234949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Cult of the Lamb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2022.8.11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1.7m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俯瞰視角、經營要素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3140714943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Risk of Rain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2013.11.8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1.6m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平台跳躍、無永久升級、有合作模式、時間管理</a:t>
                      </a:r>
                      <a:endParaRPr lang="en-US" altLang="zh-TW" sz="1600" dirty="0"/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1008844129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Crypt of the </a:t>
                      </a:r>
                      <a:r>
                        <a:rPr lang="en-US" altLang="zh-TW" sz="1600" dirty="0" err="1"/>
                        <a:t>NecroDancer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2015.4.23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1.6m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回合制、俯瞰視角、無永久升級、有合作模式、節奏</a:t>
                      </a:r>
                      <a:endParaRPr lang="en-US" altLang="zh-TW" sz="1600" dirty="0"/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3823258844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Rogue Legacy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2013.6.27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1.5m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平台跳躍、有永久升級、類銀河惡魔城要素</a:t>
                      </a:r>
                      <a:endParaRPr lang="en-US" altLang="zh-TW" sz="1600" dirty="0"/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1970220495"/>
                  </a:ext>
                </a:extLst>
              </a:tr>
            </a:tbl>
          </a:graphicData>
        </a:graphic>
      </p:graphicFrame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3AADD1-0639-1CEA-C0CA-2FBA9D90E577}"/>
              </a:ext>
            </a:extLst>
          </p:cNvPr>
          <p:cNvSpPr txBox="1"/>
          <p:nvPr/>
        </p:nvSpPr>
        <p:spPr>
          <a:xfrm>
            <a:off x="345417" y="1548099"/>
            <a:ext cx="144142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Steam</a:t>
            </a:r>
          </a:p>
          <a:p>
            <a:r>
              <a:rPr lang="zh-TW" altLang="en-US" dirty="0"/>
              <a:t>「</a:t>
            </a:r>
            <a:r>
              <a:rPr lang="en-US" altLang="zh-TW" dirty="0"/>
              <a:t>Action</a:t>
            </a:r>
          </a:p>
          <a:p>
            <a:r>
              <a:rPr lang="en-US" altLang="zh-TW" dirty="0"/>
              <a:t>Roguelike</a:t>
            </a:r>
            <a:r>
              <a:rPr lang="zh-TW" altLang="en-US" dirty="0"/>
              <a:t>」</a:t>
            </a:r>
            <a:endParaRPr lang="en-US" altLang="zh-TW" dirty="0"/>
          </a:p>
          <a:p>
            <a:r>
              <a:rPr lang="zh-TW" altLang="en-US" dirty="0"/>
              <a:t>標籤作品</a:t>
            </a:r>
            <a:endParaRPr lang="en-US" altLang="zh-TW" dirty="0"/>
          </a:p>
          <a:p>
            <a:r>
              <a:rPr lang="zh-TW" altLang="en-US" dirty="0"/>
              <a:t>有史以來</a:t>
            </a:r>
            <a:endParaRPr lang="en-US" altLang="zh-TW" dirty="0"/>
          </a:p>
          <a:p>
            <a:r>
              <a:rPr lang="zh-TW" altLang="en-US" dirty="0"/>
              <a:t>玩家數排序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9DCB9B49-386D-0825-6DB4-52531D2B4ACE}"/>
              </a:ext>
            </a:extLst>
          </p:cNvPr>
          <p:cNvSpPr txBox="1"/>
          <p:nvPr/>
        </p:nvSpPr>
        <p:spPr>
          <a:xfrm>
            <a:off x="345418" y="4405026"/>
            <a:ext cx="14414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*列表中不含實際遊戲內容不符的作品：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Deep Rock Galactic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Hero Siege</a:t>
            </a:r>
          </a:p>
        </p:txBody>
      </p:sp>
    </p:spTree>
    <p:extLst>
      <p:ext uri="{BB962C8B-B14F-4D97-AF65-F5344CB8AC3E}">
        <p14:creationId xmlns:p14="http://schemas.microsoft.com/office/powerpoint/2010/main" val="1216676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8DF5A-3FE6-9C7F-3C25-2E1759EF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400" dirty="0">
                <a:latin typeface="+mn-ea"/>
              </a:rPr>
              <a:t>貳、計畫說明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BD1D48-DD06-A384-536A-4E3B8C96C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4984"/>
            <a:ext cx="10515600" cy="533115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+mn-ea"/>
              </a:rPr>
              <a:t>三、市場創新與獨特性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graphicFrame>
        <p:nvGraphicFramePr>
          <p:cNvPr id="14" name="表格 14">
            <a:extLst>
              <a:ext uri="{FF2B5EF4-FFF2-40B4-BE49-F238E27FC236}">
                <a16:creationId xmlns:a16="http://schemas.microsoft.com/office/drawing/2014/main" id="{3A95BB08-62CE-0DBA-ABDA-CDF3CF92368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198582"/>
              </p:ext>
            </p:extLst>
          </p:nvPr>
        </p:nvGraphicFramePr>
        <p:xfrm>
          <a:off x="1915077" y="1548099"/>
          <a:ext cx="9747309" cy="5183564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2522699">
                  <a:extLst>
                    <a:ext uri="{9D8B030D-6E8A-4147-A177-3AD203B41FA5}">
                      <a16:colId xmlns:a16="http://schemas.microsoft.com/office/drawing/2014/main" val="450685784"/>
                    </a:ext>
                  </a:extLst>
                </a:gridCol>
                <a:gridCol w="1321266">
                  <a:extLst>
                    <a:ext uri="{9D8B030D-6E8A-4147-A177-3AD203B41FA5}">
                      <a16:colId xmlns:a16="http://schemas.microsoft.com/office/drawing/2014/main" val="2722467363"/>
                    </a:ext>
                  </a:extLst>
                </a:gridCol>
                <a:gridCol w="1002485">
                  <a:extLst>
                    <a:ext uri="{9D8B030D-6E8A-4147-A177-3AD203B41FA5}">
                      <a16:colId xmlns:a16="http://schemas.microsoft.com/office/drawing/2014/main" val="3891626537"/>
                    </a:ext>
                  </a:extLst>
                </a:gridCol>
                <a:gridCol w="4900859">
                  <a:extLst>
                    <a:ext uri="{9D8B030D-6E8A-4147-A177-3AD203B41FA5}">
                      <a16:colId xmlns:a16="http://schemas.microsoft.com/office/drawing/2014/main" val="3648073280"/>
                    </a:ext>
                  </a:extLst>
                </a:gridCol>
              </a:tblGrid>
              <a:tr h="329615"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名稱</a:t>
                      </a:r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上市日期</a:t>
                      </a:r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玩家數</a:t>
                      </a:r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性質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1304215270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Vampire Survivor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2022.10.20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6.5m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俯瞰視角、逆彈幕、有永久升級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2250099362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Hades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2020.9.17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6m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俯瞰視角、重劇情、無探索式、有永久升級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4256565126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Risk of Rain 2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2020.8.11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4.9m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第三人稱、無永久升級、有合作模式、時間管理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1227091659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Gunfire Reborn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2021.11.17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2.9m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第一人稱、無探索式、有永久升級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209662210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 err="1"/>
                        <a:t>Brotato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2022.9.27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2.1m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俯瞰視角、逆彈幕、無探索、無永久升級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3192922884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 err="1"/>
                        <a:t>Noita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2020.10.15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平台跳躍、物理模擬、無永久升級</a:t>
                      </a:r>
                      <a:endParaRPr lang="en-US" altLang="zh-TW" sz="1600" dirty="0"/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392234949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Cult of the Lamb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2022.8.11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1.7m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俯瞰視角、經營要素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3140714943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Neon Abyss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2020.7.14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1.5m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平台跳躍、彈幕、有永久升級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1116809553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 err="1"/>
                        <a:t>Skul</a:t>
                      </a:r>
                      <a:r>
                        <a:rPr lang="en-US" altLang="zh-TW" sz="1600" dirty="0"/>
                        <a:t>: The Hero Slayer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2021.1.20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1.4m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平台跳躍、無探索式、有永久升級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219574796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暖雪</a:t>
                      </a:r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2022.1.18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1m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俯瞰視角、無探索式、中國作品（簡中評論 </a:t>
                      </a:r>
                      <a:r>
                        <a:rPr lang="en-US" altLang="zh-TW" sz="1600" dirty="0"/>
                        <a:t>93%</a:t>
                      </a:r>
                      <a:r>
                        <a:rPr lang="zh-TW" altLang="en-US" sz="1600" dirty="0"/>
                        <a:t>）、有永久升級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835051490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 Minutes Till Dawn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2022.6.7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1m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俯瞰視角、逆彈幕、有永久升級、無探索式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1652320059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Rogue Legacy 2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2022.4.28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785.8k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平台跳躍、有永久升級、類銀河惡魔城要素</a:t>
                      </a:r>
                      <a:endParaRPr lang="en-US" altLang="zh-TW" sz="1600" dirty="0"/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3018954808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 err="1"/>
                        <a:t>Soulstone</a:t>
                      </a:r>
                      <a:r>
                        <a:rPr lang="en-US" altLang="zh-TW" sz="1600" dirty="0"/>
                        <a:t> Survivors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2022.11.7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542.5k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600" dirty="0"/>
                        <a:t>俯瞰視角、逆彈幕、有永久升級、無探索式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2587357851"/>
                  </a:ext>
                </a:extLst>
              </a:tr>
              <a:tr h="329615"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SUPERHOT: MCD</a:t>
                      </a:r>
                      <a:endParaRPr lang="zh-TW" altLang="en-US" sz="1600" dirty="0"/>
                    </a:p>
                  </a:txBody>
                  <a:tcPr marL="81275" marR="81275" marT="40637" marB="40637" anchor="ctr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2020.7.16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en-US" altLang="zh-TW" sz="1600" dirty="0"/>
                        <a:t>465.9k</a:t>
                      </a:r>
                      <a:endParaRPr lang="zh-TW" altLang="en-US" sz="1600" dirty="0"/>
                    </a:p>
                  </a:txBody>
                  <a:tcPr marL="81275" marR="81275" marT="40637" marB="40637"/>
                </a:tc>
                <a:tc>
                  <a:txBody>
                    <a:bodyPr/>
                    <a:lstStyle/>
                    <a:p>
                      <a:r>
                        <a:rPr lang="zh-TW" altLang="en-US" sz="1600" dirty="0"/>
                        <a:t>第一人稱、無探索式、無永久升級</a:t>
                      </a:r>
                    </a:p>
                  </a:txBody>
                  <a:tcPr marL="81275" marR="81275" marT="40637" marB="40637"/>
                </a:tc>
                <a:extLst>
                  <a:ext uri="{0D108BD9-81ED-4DB2-BD59-A6C34878D82A}">
                    <a16:rowId xmlns:a16="http://schemas.microsoft.com/office/drawing/2014/main" val="3831262453"/>
                  </a:ext>
                </a:extLst>
              </a:tr>
            </a:tbl>
          </a:graphicData>
        </a:graphic>
      </p:graphicFrame>
      <p:sp>
        <p:nvSpPr>
          <p:cNvPr id="15" name="文字方塊 14">
            <a:extLst>
              <a:ext uri="{FF2B5EF4-FFF2-40B4-BE49-F238E27FC236}">
                <a16:creationId xmlns:a16="http://schemas.microsoft.com/office/drawing/2014/main" id="{463AADD1-0639-1CEA-C0CA-2FBA9D90E577}"/>
              </a:ext>
            </a:extLst>
          </p:cNvPr>
          <p:cNvSpPr txBox="1"/>
          <p:nvPr/>
        </p:nvSpPr>
        <p:spPr>
          <a:xfrm>
            <a:off x="345417" y="1548099"/>
            <a:ext cx="1441420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Steam</a:t>
            </a:r>
          </a:p>
          <a:p>
            <a:r>
              <a:rPr lang="zh-TW" altLang="en-US" dirty="0"/>
              <a:t>「</a:t>
            </a:r>
            <a:r>
              <a:rPr lang="en-US" altLang="zh-TW" dirty="0"/>
              <a:t>Action</a:t>
            </a:r>
          </a:p>
          <a:p>
            <a:r>
              <a:rPr lang="en-US" altLang="zh-TW" dirty="0"/>
              <a:t>Roguelike</a:t>
            </a:r>
            <a:r>
              <a:rPr lang="zh-TW" altLang="en-US" dirty="0"/>
              <a:t>」</a:t>
            </a:r>
            <a:endParaRPr lang="en-US" altLang="zh-TW" dirty="0"/>
          </a:p>
          <a:p>
            <a:r>
              <a:rPr lang="zh-TW" altLang="en-US" dirty="0"/>
              <a:t>標籤作品</a:t>
            </a:r>
            <a:endParaRPr lang="en-US" altLang="zh-TW" dirty="0"/>
          </a:p>
          <a:p>
            <a:r>
              <a:rPr lang="en-US" altLang="zh-TW" dirty="0"/>
              <a:t>2020.5.13</a:t>
            </a:r>
          </a:p>
          <a:p>
            <a:r>
              <a:rPr lang="zh-TW" altLang="en-US" dirty="0"/>
              <a:t>至</a:t>
            </a:r>
            <a:endParaRPr lang="en-US" altLang="zh-TW" dirty="0"/>
          </a:p>
          <a:p>
            <a:r>
              <a:rPr lang="en-US" altLang="zh-TW" dirty="0"/>
              <a:t>2023.5.13</a:t>
            </a:r>
          </a:p>
          <a:p>
            <a:r>
              <a:rPr lang="zh-TW" altLang="en-US" dirty="0"/>
              <a:t>玩家數排序</a:t>
            </a:r>
            <a:endParaRPr lang="en-US" altLang="zh-TW" dirty="0"/>
          </a:p>
          <a:p>
            <a:r>
              <a:rPr lang="zh-TW" altLang="en-US" dirty="0"/>
              <a:t>（近三年）</a:t>
            </a:r>
            <a:endParaRPr lang="en-US" altLang="zh-TW" dirty="0"/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65F891B3-CFF6-1DED-8601-AD87CDF06659}"/>
              </a:ext>
            </a:extLst>
          </p:cNvPr>
          <p:cNvSpPr txBox="1"/>
          <p:nvPr/>
        </p:nvSpPr>
        <p:spPr>
          <a:xfrm>
            <a:off x="345418" y="4405026"/>
            <a:ext cx="144142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dirty="0"/>
              <a:t>*列表中不含實際遊戲內容不符的作品：</a:t>
            </a:r>
            <a:endParaRPr lang="en-US" altLang="zh-TW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Deep Rock Galactic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TW" sz="1400" dirty="0"/>
              <a:t>Hero Siege</a:t>
            </a:r>
          </a:p>
        </p:txBody>
      </p:sp>
    </p:spTree>
    <p:extLst>
      <p:ext uri="{BB962C8B-B14F-4D97-AF65-F5344CB8AC3E}">
        <p14:creationId xmlns:p14="http://schemas.microsoft.com/office/powerpoint/2010/main" val="177309077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708DF5A-3FE6-9C7F-3C25-2E1759EF6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zh-TW" altLang="en-US" sz="4400" dirty="0">
                <a:latin typeface="+mn-ea"/>
              </a:rPr>
              <a:t>貳、計畫說明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F6BD1D48-DD06-A384-536A-4E3B8C96CF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14984"/>
            <a:ext cx="10515600" cy="533115"/>
          </a:xfrm>
        </p:spPr>
        <p:txBody>
          <a:bodyPr/>
          <a:lstStyle/>
          <a:p>
            <a:pPr marL="0" indent="0">
              <a:buNone/>
            </a:pPr>
            <a:r>
              <a:rPr lang="zh-TW" altLang="en-US" dirty="0">
                <a:latin typeface="+mn-ea"/>
              </a:rPr>
              <a:t>三、市場創新與獨特性</a:t>
            </a:r>
            <a:endParaRPr lang="en-US" altLang="zh-TW" dirty="0"/>
          </a:p>
          <a:p>
            <a:pPr marL="0" indent="0">
              <a:buNone/>
            </a:pPr>
            <a:endParaRPr lang="zh-TW" altLang="en-US" dirty="0"/>
          </a:p>
        </p:txBody>
      </p:sp>
      <p:pic>
        <p:nvPicPr>
          <p:cNvPr id="1026" name="Picture 2" descr="steam capsule">
            <a:extLst>
              <a:ext uri="{FF2B5EF4-FFF2-40B4-BE49-F238E27FC236}">
                <a16:creationId xmlns:a16="http://schemas.microsoft.com/office/drawing/2014/main" id="{B1CBA3CB-18F7-F062-6593-F1941B62D1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1548099"/>
            <a:ext cx="3160796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DA3AEAC7-9D79-FBB3-B41F-5A16DDB50BC4}"/>
              </a:ext>
            </a:extLst>
          </p:cNvPr>
          <p:cNvSpPr txBox="1"/>
          <p:nvPr/>
        </p:nvSpPr>
        <p:spPr>
          <a:xfrm>
            <a:off x="4083762" y="1548099"/>
            <a:ext cx="43933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b="1" dirty="0">
                <a:latin typeface="+mn-ea"/>
              </a:rPr>
              <a:t>發售日：</a:t>
            </a:r>
            <a:r>
              <a:rPr lang="en-US" altLang="zh-TW" dirty="0">
                <a:latin typeface="+mn-ea"/>
              </a:rPr>
              <a:t>2020 </a:t>
            </a:r>
            <a:r>
              <a:rPr lang="zh-TW" altLang="en-US" dirty="0">
                <a:latin typeface="+mn-ea"/>
              </a:rPr>
              <a:t>年 </a:t>
            </a:r>
            <a:r>
              <a:rPr lang="en-US" altLang="zh-TW" dirty="0">
                <a:latin typeface="+mn-ea"/>
              </a:rPr>
              <a:t>9 </a:t>
            </a:r>
            <a:r>
              <a:rPr lang="zh-TW" altLang="en-US" dirty="0">
                <a:latin typeface="+mn-ea"/>
              </a:rPr>
              <a:t>月 </a:t>
            </a:r>
            <a:r>
              <a:rPr lang="en-US" altLang="zh-TW" dirty="0">
                <a:latin typeface="+mn-ea"/>
              </a:rPr>
              <a:t>17 </a:t>
            </a:r>
            <a:r>
              <a:rPr lang="zh-TW" altLang="en-US" dirty="0">
                <a:latin typeface="+mn-ea"/>
              </a:rPr>
              <a:t>日</a:t>
            </a:r>
            <a:endParaRPr lang="en-US" altLang="zh-TW" dirty="0">
              <a:latin typeface="+mn-ea"/>
            </a:endParaRPr>
          </a:p>
          <a:p>
            <a:pPr algn="l"/>
            <a:r>
              <a:rPr lang="zh-TW" altLang="en-US" b="1" dirty="0">
                <a:latin typeface="+mn-ea"/>
              </a:rPr>
              <a:t>銷量：</a:t>
            </a:r>
            <a:r>
              <a:rPr lang="en-US" altLang="zh-TW" b="0" i="0" dirty="0">
                <a:effectLst/>
                <a:latin typeface="+mn-ea"/>
              </a:rPr>
              <a:t>6m (4.4m - 7.6m)</a:t>
            </a:r>
          </a:p>
          <a:p>
            <a:pPr algn="l"/>
            <a:r>
              <a:rPr lang="zh-TW" altLang="en-US" b="1" i="0" dirty="0">
                <a:effectLst/>
                <a:latin typeface="+mn-ea"/>
              </a:rPr>
              <a:t>收入（美金）：</a:t>
            </a:r>
            <a:r>
              <a:rPr lang="en-US" altLang="zh-TW" b="0" i="0" dirty="0">
                <a:effectLst/>
                <a:latin typeface="+mn-ea"/>
              </a:rPr>
              <a:t>105.8m (77.9m - 133.6m)</a:t>
            </a:r>
          </a:p>
          <a:p>
            <a:pPr algn="l"/>
            <a:r>
              <a:rPr lang="zh-TW" altLang="en-US" b="1" i="0" dirty="0">
                <a:effectLst/>
                <a:latin typeface="+mn-ea"/>
              </a:rPr>
              <a:t>平均遊玩時間：</a:t>
            </a:r>
            <a:r>
              <a:rPr lang="en-US" altLang="zh-TW" b="0" i="0" dirty="0">
                <a:effectLst/>
                <a:latin typeface="+mn-ea"/>
              </a:rPr>
              <a:t>31.9</a:t>
            </a:r>
            <a:r>
              <a:rPr lang="zh-TW" altLang="en-US" b="0" i="0" dirty="0">
                <a:effectLst/>
                <a:latin typeface="+mn-ea"/>
              </a:rPr>
              <a:t> 小時</a:t>
            </a:r>
            <a:endParaRPr lang="en-US" altLang="zh-TW" b="0" i="0" dirty="0">
              <a:effectLst/>
              <a:latin typeface="+mn-ea"/>
            </a:endParaRPr>
          </a:p>
          <a:p>
            <a:pPr algn="l"/>
            <a:r>
              <a:rPr lang="zh-TW" altLang="en-US" b="1" i="0" dirty="0">
                <a:effectLst/>
                <a:latin typeface="+mn-ea"/>
              </a:rPr>
              <a:t>售價：</a:t>
            </a:r>
            <a:r>
              <a:rPr lang="en-US" altLang="zh-TW" b="0" i="0" dirty="0">
                <a:effectLst/>
                <a:latin typeface="+mn-ea"/>
              </a:rPr>
              <a:t>25 </a:t>
            </a:r>
            <a:r>
              <a:rPr lang="zh-TW" altLang="en-US" b="0" i="0" dirty="0">
                <a:effectLst/>
                <a:latin typeface="+mn-ea"/>
              </a:rPr>
              <a:t>美金</a:t>
            </a:r>
            <a:endParaRPr lang="en-US" altLang="zh-TW" b="0" i="0" dirty="0">
              <a:effectLst/>
              <a:latin typeface="+mn-ea"/>
            </a:endParaRPr>
          </a:p>
        </p:txBody>
      </p:sp>
      <p:pic>
        <p:nvPicPr>
          <p:cNvPr id="1028" name="Picture 4" descr="steam capsule">
            <a:extLst>
              <a:ext uri="{FF2B5EF4-FFF2-40B4-BE49-F238E27FC236}">
                <a16:creationId xmlns:a16="http://schemas.microsoft.com/office/drawing/2014/main" id="{1D39C95F-1211-9DDF-3F6F-6E18B80627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5177034"/>
            <a:ext cx="3160796" cy="1477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38A66725-0ACC-9080-AB98-A6E688ECA5BE}"/>
              </a:ext>
            </a:extLst>
          </p:cNvPr>
          <p:cNvSpPr txBox="1"/>
          <p:nvPr/>
        </p:nvSpPr>
        <p:spPr>
          <a:xfrm>
            <a:off x="4114522" y="5177035"/>
            <a:ext cx="43933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b="1" dirty="0">
                <a:latin typeface="+mn-ea"/>
              </a:rPr>
              <a:t>發售日：</a:t>
            </a:r>
            <a:r>
              <a:rPr lang="en-US" altLang="zh-TW" dirty="0">
                <a:latin typeface="+mn-ea"/>
              </a:rPr>
              <a:t>2021 </a:t>
            </a:r>
            <a:r>
              <a:rPr lang="zh-TW" altLang="en-US" dirty="0">
                <a:latin typeface="+mn-ea"/>
              </a:rPr>
              <a:t>年 </a:t>
            </a:r>
            <a:r>
              <a:rPr lang="en-US" altLang="zh-TW" dirty="0">
                <a:latin typeface="+mn-ea"/>
              </a:rPr>
              <a:t>4 </a:t>
            </a:r>
            <a:r>
              <a:rPr lang="zh-TW" altLang="en-US" dirty="0">
                <a:latin typeface="+mn-ea"/>
              </a:rPr>
              <a:t>月 </a:t>
            </a:r>
            <a:r>
              <a:rPr lang="en-US" altLang="zh-TW" dirty="0">
                <a:latin typeface="+mn-ea"/>
              </a:rPr>
              <a:t>1 </a:t>
            </a:r>
            <a:r>
              <a:rPr lang="zh-TW" altLang="en-US" dirty="0">
                <a:latin typeface="+mn-ea"/>
              </a:rPr>
              <a:t>日</a:t>
            </a:r>
            <a:endParaRPr lang="en-US" altLang="zh-TW" dirty="0">
              <a:latin typeface="+mn-ea"/>
            </a:endParaRPr>
          </a:p>
          <a:p>
            <a:pPr algn="l"/>
            <a:r>
              <a:rPr lang="zh-TW" altLang="en-US" b="1" dirty="0">
                <a:latin typeface="+mn-ea"/>
              </a:rPr>
              <a:t>銷量：</a:t>
            </a:r>
            <a:r>
              <a:rPr lang="en-US" altLang="zh-TW" b="0" i="0" dirty="0">
                <a:effectLst/>
                <a:latin typeface="+mn-ea"/>
              </a:rPr>
              <a:t>17.1k (11.3k - 22.9k)</a:t>
            </a:r>
          </a:p>
          <a:p>
            <a:pPr algn="l"/>
            <a:r>
              <a:rPr lang="zh-TW" altLang="en-US" b="1" i="0" dirty="0">
                <a:effectLst/>
                <a:latin typeface="+mn-ea"/>
              </a:rPr>
              <a:t>收入（美金）：</a:t>
            </a:r>
            <a:r>
              <a:rPr lang="en-US" altLang="zh-TW" b="0" i="0" dirty="0">
                <a:effectLst/>
                <a:latin typeface="+mn-ea"/>
              </a:rPr>
              <a:t>233.7k (154.8k - 312.6k)</a:t>
            </a:r>
          </a:p>
          <a:p>
            <a:pPr algn="l"/>
            <a:r>
              <a:rPr lang="zh-TW" altLang="en-US" b="1" i="0" dirty="0">
                <a:effectLst/>
                <a:latin typeface="+mn-ea"/>
              </a:rPr>
              <a:t>平均遊玩時間：</a:t>
            </a:r>
            <a:r>
              <a:rPr lang="en-US" altLang="zh-TW" dirty="0">
                <a:latin typeface="+mn-ea"/>
              </a:rPr>
              <a:t>8</a:t>
            </a:r>
            <a:r>
              <a:rPr lang="en-US" altLang="zh-TW" b="0" i="0" dirty="0">
                <a:effectLst/>
                <a:latin typeface="+mn-ea"/>
              </a:rPr>
              <a:t>.8</a:t>
            </a:r>
            <a:r>
              <a:rPr lang="zh-TW" altLang="en-US" b="0" i="0" dirty="0">
                <a:effectLst/>
                <a:latin typeface="+mn-ea"/>
              </a:rPr>
              <a:t> 小時</a:t>
            </a:r>
            <a:endParaRPr lang="en-US" altLang="zh-TW" b="0" i="0" dirty="0">
              <a:effectLst/>
              <a:latin typeface="+mn-ea"/>
            </a:endParaRPr>
          </a:p>
          <a:p>
            <a:pPr algn="l"/>
            <a:r>
              <a:rPr lang="zh-TW" altLang="en-US" b="1" i="0" dirty="0">
                <a:effectLst/>
                <a:latin typeface="+mn-ea"/>
              </a:rPr>
              <a:t>售價：</a:t>
            </a:r>
            <a:r>
              <a:rPr lang="en-US" altLang="zh-TW" i="0" dirty="0">
                <a:effectLst/>
                <a:latin typeface="+mn-ea"/>
              </a:rPr>
              <a:t>20</a:t>
            </a:r>
            <a:r>
              <a:rPr lang="en-US" altLang="zh-TW" b="0" i="0" dirty="0">
                <a:effectLst/>
                <a:latin typeface="+mn-ea"/>
              </a:rPr>
              <a:t> </a:t>
            </a:r>
            <a:r>
              <a:rPr lang="zh-TW" altLang="en-US" b="0" i="0" dirty="0">
                <a:effectLst/>
                <a:latin typeface="+mn-ea"/>
              </a:rPr>
              <a:t>美金</a:t>
            </a:r>
            <a:endParaRPr lang="en-US" altLang="zh-TW" b="0" i="0" dirty="0">
              <a:effectLst/>
              <a:latin typeface="+mn-ea"/>
            </a:endParaRPr>
          </a:p>
        </p:txBody>
      </p:sp>
      <p:pic>
        <p:nvPicPr>
          <p:cNvPr id="1030" name="Picture 6" descr="steam capsule">
            <a:extLst>
              <a:ext uri="{FF2B5EF4-FFF2-40B4-BE49-F238E27FC236}">
                <a16:creationId xmlns:a16="http://schemas.microsoft.com/office/drawing/2014/main" id="{8F9F075A-19CA-CF77-5E55-222AF44CB8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3362567"/>
            <a:ext cx="3160795" cy="1477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文字方塊 11">
            <a:extLst>
              <a:ext uri="{FF2B5EF4-FFF2-40B4-BE49-F238E27FC236}">
                <a16:creationId xmlns:a16="http://schemas.microsoft.com/office/drawing/2014/main" id="{688E19DB-2B60-E95A-9AD4-7C6F3ECFD5CA}"/>
              </a:ext>
            </a:extLst>
          </p:cNvPr>
          <p:cNvSpPr txBox="1"/>
          <p:nvPr/>
        </p:nvSpPr>
        <p:spPr>
          <a:xfrm>
            <a:off x="4083761" y="3362567"/>
            <a:ext cx="439331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zh-TW" altLang="en-US" b="1" dirty="0">
                <a:latin typeface="+mn-ea"/>
              </a:rPr>
              <a:t>發售日：</a:t>
            </a:r>
            <a:r>
              <a:rPr lang="en-US" altLang="zh-TW" dirty="0">
                <a:latin typeface="+mn-ea"/>
              </a:rPr>
              <a:t>2021 </a:t>
            </a:r>
            <a:r>
              <a:rPr lang="zh-TW" altLang="en-US" dirty="0">
                <a:latin typeface="+mn-ea"/>
              </a:rPr>
              <a:t>年 </a:t>
            </a:r>
            <a:r>
              <a:rPr lang="en-US" altLang="zh-TW" dirty="0">
                <a:latin typeface="+mn-ea"/>
              </a:rPr>
              <a:t>2 </a:t>
            </a:r>
            <a:r>
              <a:rPr lang="zh-TW" altLang="en-US" dirty="0">
                <a:latin typeface="+mn-ea"/>
              </a:rPr>
              <a:t>月 </a:t>
            </a:r>
            <a:r>
              <a:rPr lang="en-US" altLang="zh-TW" dirty="0">
                <a:latin typeface="+mn-ea"/>
              </a:rPr>
              <a:t>23 </a:t>
            </a:r>
            <a:r>
              <a:rPr lang="zh-TW" altLang="en-US" dirty="0">
                <a:latin typeface="+mn-ea"/>
              </a:rPr>
              <a:t>日</a:t>
            </a:r>
            <a:endParaRPr lang="en-US" altLang="zh-TW" dirty="0">
              <a:latin typeface="+mn-ea"/>
            </a:endParaRPr>
          </a:p>
          <a:p>
            <a:pPr algn="l"/>
            <a:r>
              <a:rPr lang="zh-TW" altLang="en-US" b="1" dirty="0">
                <a:latin typeface="+mn-ea"/>
              </a:rPr>
              <a:t>銷量：</a:t>
            </a:r>
            <a:r>
              <a:rPr lang="en-US" altLang="zh-TW" b="0" i="0" dirty="0">
                <a:effectLst/>
                <a:latin typeface="+mn-ea"/>
              </a:rPr>
              <a:t>388.3k (243.5k - 533k)</a:t>
            </a:r>
          </a:p>
          <a:p>
            <a:pPr algn="l"/>
            <a:r>
              <a:rPr lang="zh-TW" altLang="en-US" b="1" i="0" dirty="0">
                <a:effectLst/>
                <a:latin typeface="+mn-ea"/>
              </a:rPr>
              <a:t>收入（美金）：</a:t>
            </a:r>
            <a:r>
              <a:rPr lang="en-US" altLang="zh-TW" b="0" i="0" dirty="0">
                <a:effectLst/>
                <a:latin typeface="+mn-ea"/>
              </a:rPr>
              <a:t>4.3m (2.7m - 6m)</a:t>
            </a:r>
          </a:p>
          <a:p>
            <a:pPr algn="l"/>
            <a:r>
              <a:rPr lang="zh-TW" altLang="en-US" b="1" i="0" dirty="0">
                <a:effectLst/>
                <a:latin typeface="+mn-ea"/>
              </a:rPr>
              <a:t>平均遊玩時間：</a:t>
            </a:r>
            <a:r>
              <a:rPr lang="en-US" altLang="zh-TW" dirty="0">
                <a:latin typeface="+mn-ea"/>
              </a:rPr>
              <a:t>13</a:t>
            </a:r>
            <a:r>
              <a:rPr lang="en-US" altLang="zh-TW" b="0" i="0" dirty="0">
                <a:effectLst/>
                <a:latin typeface="+mn-ea"/>
              </a:rPr>
              <a:t>.5</a:t>
            </a:r>
            <a:r>
              <a:rPr lang="zh-TW" altLang="en-US" b="0" i="0" dirty="0">
                <a:effectLst/>
                <a:latin typeface="+mn-ea"/>
              </a:rPr>
              <a:t> 小時</a:t>
            </a:r>
            <a:endParaRPr lang="en-US" altLang="zh-TW" b="0" i="0" dirty="0">
              <a:effectLst/>
              <a:latin typeface="+mn-ea"/>
            </a:endParaRPr>
          </a:p>
          <a:p>
            <a:pPr algn="l"/>
            <a:r>
              <a:rPr lang="zh-TW" altLang="en-US" b="1" i="0" dirty="0">
                <a:effectLst/>
                <a:latin typeface="+mn-ea"/>
              </a:rPr>
              <a:t>售價：</a:t>
            </a:r>
            <a:r>
              <a:rPr lang="en-US" altLang="zh-TW" dirty="0">
                <a:latin typeface="+mn-ea"/>
              </a:rPr>
              <a:t>20</a:t>
            </a:r>
            <a:r>
              <a:rPr lang="en-US" altLang="zh-TW" b="0" i="0" dirty="0">
                <a:effectLst/>
                <a:latin typeface="+mn-ea"/>
              </a:rPr>
              <a:t> </a:t>
            </a:r>
            <a:r>
              <a:rPr lang="zh-TW" altLang="en-US" b="0" i="0" dirty="0">
                <a:effectLst/>
                <a:latin typeface="+mn-ea"/>
              </a:rPr>
              <a:t>美金</a:t>
            </a:r>
            <a:endParaRPr lang="en-US" altLang="zh-TW" b="0" i="0" dirty="0">
              <a:effectLst/>
              <a:latin typeface="+mn-ea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8CF32810-A0D3-9D1B-C8A1-5B937A78C9CA}"/>
              </a:ext>
            </a:extLst>
          </p:cNvPr>
          <p:cNvSpPr txBox="1"/>
          <p:nvPr/>
        </p:nvSpPr>
        <p:spPr>
          <a:xfrm>
            <a:off x="8477076" y="1548099"/>
            <a:ext cx="2876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b="1" i="0" dirty="0">
                <a:effectLst/>
                <a:latin typeface="+mn-ea"/>
              </a:rPr>
              <a:t>引人入勝的劇情</a:t>
            </a:r>
            <a:endParaRPr lang="en-US" altLang="zh-TW" b="1" i="0" dirty="0">
              <a:effectLst/>
              <a:latin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n-ea"/>
              </a:rPr>
              <a:t>高品質的戰鬥機制</a:t>
            </a:r>
            <a:endParaRPr lang="en-US" altLang="zh-TW" b="1" dirty="0">
              <a:latin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b="1" i="0" dirty="0">
                <a:effectLst/>
                <a:latin typeface="+mn-ea"/>
              </a:rPr>
              <a:t>高品質</a:t>
            </a:r>
            <a:r>
              <a:rPr lang="zh-TW" altLang="en-US" b="1" dirty="0">
                <a:latin typeface="+mn-ea"/>
              </a:rPr>
              <a:t>的</a:t>
            </a:r>
            <a:r>
              <a:rPr lang="zh-TW" altLang="en-US" b="1" i="0" dirty="0">
                <a:effectLst/>
                <a:latin typeface="+mn-ea"/>
              </a:rPr>
              <a:t>視覺</a:t>
            </a:r>
            <a:endParaRPr lang="en-US" altLang="zh-TW" b="1" i="0" dirty="0">
              <a:effectLst/>
              <a:latin typeface="+mn-ea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4E8D14D7-716F-A79B-7FE2-EE24208C992D}"/>
              </a:ext>
            </a:extLst>
          </p:cNvPr>
          <p:cNvSpPr txBox="1"/>
          <p:nvPr/>
        </p:nvSpPr>
        <p:spPr>
          <a:xfrm>
            <a:off x="8507836" y="5177035"/>
            <a:ext cx="3405304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n-ea"/>
              </a:rPr>
              <a:t>完全複製</a:t>
            </a:r>
            <a:r>
              <a:rPr lang="en-US" altLang="zh-TW" b="1" dirty="0">
                <a:latin typeface="+mn-ea"/>
              </a:rPr>
              <a:t>《Hades》</a:t>
            </a:r>
            <a:r>
              <a:rPr lang="zh-TW" altLang="en-US" b="1" dirty="0">
                <a:latin typeface="+mn-ea"/>
              </a:rPr>
              <a:t>設計</a:t>
            </a:r>
            <a:endParaRPr lang="en-US" altLang="zh-TW" b="1" dirty="0">
              <a:latin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b="1" i="0" dirty="0">
                <a:effectLst/>
                <a:latin typeface="+mn-ea"/>
              </a:rPr>
              <a:t>低品質劇情</a:t>
            </a:r>
            <a:endParaRPr lang="en-US" altLang="zh-TW" b="1" i="0" dirty="0">
              <a:effectLst/>
              <a:latin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n-ea"/>
              </a:rPr>
              <a:t>低品質的戰鬥機制</a:t>
            </a:r>
            <a:endParaRPr lang="en-US" altLang="zh-TW" b="1" dirty="0">
              <a:latin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b="1" i="0" dirty="0">
                <a:effectLst/>
                <a:latin typeface="+mn-ea"/>
              </a:rPr>
              <a:t>中等但無特色的視覺</a:t>
            </a:r>
            <a:endParaRPr lang="en-US" altLang="zh-TW" b="1" i="0" dirty="0">
              <a:effectLst/>
              <a:latin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n-ea"/>
              </a:rPr>
              <a:t>具有魔物娘要素</a:t>
            </a:r>
            <a:endParaRPr lang="en-US" altLang="zh-TW" b="1" i="0" dirty="0">
              <a:effectLst/>
              <a:latin typeface="+mn-ea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9E4D7A6-664B-2B2D-C1D4-A003A358F538}"/>
              </a:ext>
            </a:extLst>
          </p:cNvPr>
          <p:cNvSpPr txBox="1"/>
          <p:nvPr/>
        </p:nvSpPr>
        <p:spPr>
          <a:xfrm>
            <a:off x="8477075" y="3362567"/>
            <a:ext cx="287672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b="1" i="0" dirty="0">
                <a:effectLst/>
                <a:latin typeface="+mn-ea"/>
              </a:rPr>
              <a:t>無劇情</a:t>
            </a:r>
            <a:endParaRPr lang="en-US" altLang="zh-TW" b="1" i="0" dirty="0">
              <a:effectLst/>
              <a:latin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b="1" dirty="0">
                <a:latin typeface="+mn-ea"/>
              </a:rPr>
              <a:t>高品質的戰鬥機制</a:t>
            </a:r>
            <a:endParaRPr lang="en-US" altLang="zh-TW" b="1" dirty="0">
              <a:latin typeface="+mn-ea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zh-TW" altLang="en-US" b="1" i="0" dirty="0">
                <a:effectLst/>
                <a:latin typeface="+mn-ea"/>
              </a:rPr>
              <a:t>高品質</a:t>
            </a:r>
            <a:r>
              <a:rPr lang="zh-TW" altLang="en-US" b="1" dirty="0">
                <a:latin typeface="+mn-ea"/>
              </a:rPr>
              <a:t>的</a:t>
            </a:r>
            <a:r>
              <a:rPr lang="zh-TW" altLang="en-US" b="1" i="0" dirty="0">
                <a:effectLst/>
                <a:latin typeface="+mn-ea"/>
              </a:rPr>
              <a:t>視覺</a:t>
            </a:r>
            <a:endParaRPr lang="en-US" altLang="zh-TW" b="1" i="0" dirty="0">
              <a:effectLst/>
              <a:latin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081659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Under The Sea">
      <a:dk1>
        <a:sysClr val="windowText" lastClr="000000"/>
      </a:dk1>
      <a:lt1>
        <a:sysClr val="window" lastClr="FFFFFF"/>
      </a:lt1>
      <a:dk2>
        <a:srgbClr val="212745"/>
      </a:dk2>
      <a:lt2>
        <a:srgbClr val="A5A5A5"/>
      </a:lt2>
      <a:accent1>
        <a:srgbClr val="263056"/>
      </a:accent1>
      <a:accent2>
        <a:srgbClr val="195190"/>
      </a:accent2>
      <a:accent3>
        <a:srgbClr val="009499"/>
      </a:accent3>
      <a:accent4>
        <a:srgbClr val="81894E"/>
      </a:accent4>
      <a:accent5>
        <a:srgbClr val="FF6F61"/>
      </a:accent5>
      <a:accent6>
        <a:srgbClr val="DE98AB"/>
      </a:accent6>
      <a:hlink>
        <a:srgbClr val="FFDA29"/>
      </a:hlink>
      <a:folHlink>
        <a:srgbClr val="98DDDE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簡報1" id="{8936449A-B6CB-4D8C-8452-1F7CDD004C44}" vid="{00BA6929-BD5B-4DA7-9A0B-4726912D22E8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IDB橫版簡報格式</Template>
  <TotalTime>1363</TotalTime>
  <Words>1204</Words>
  <Application>Microsoft Office PowerPoint</Application>
  <PresentationFormat>寬螢幕</PresentationFormat>
  <Paragraphs>259</Paragraphs>
  <Slides>11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11</vt:i4>
      </vt:variant>
    </vt:vector>
  </HeadingPairs>
  <TitlesOfParts>
    <vt:vector size="16" baseType="lpstr">
      <vt:lpstr>微軟正黑體</vt:lpstr>
      <vt:lpstr>Arial</vt:lpstr>
      <vt:lpstr>Calibri</vt:lpstr>
      <vt:lpstr>Wingdings</vt:lpstr>
      <vt:lpstr>Office 佈景主題</vt:lpstr>
      <vt:lpstr>數位產業署 獨立遊戲開發獎勵計畫</vt:lpstr>
      <vt:lpstr>壹、簡介</vt:lpstr>
      <vt:lpstr>貳、計畫說明</vt:lpstr>
      <vt:lpstr>貳、計畫說明</vt:lpstr>
      <vt:lpstr>貳、計畫說明</vt:lpstr>
      <vt:lpstr>貳、計畫說明</vt:lpstr>
      <vt:lpstr>貳、計畫說明</vt:lpstr>
      <vt:lpstr>貳、計畫說明</vt:lpstr>
      <vt:lpstr>貳、計畫說明</vt:lpstr>
      <vt:lpstr>貳、計畫說明</vt:lpstr>
      <vt:lpstr>簡報大綱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獨立遊戲開發獎勵計畫</dc:title>
  <dc:creator>陳瑀安</dc:creator>
  <cp:lastModifiedBy>得凱 廖</cp:lastModifiedBy>
  <cp:revision>203</cp:revision>
  <dcterms:created xsi:type="dcterms:W3CDTF">2019-06-13T06:13:20Z</dcterms:created>
  <dcterms:modified xsi:type="dcterms:W3CDTF">2023-05-26T15:07:06Z</dcterms:modified>
</cp:coreProperties>
</file>